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 id="2147483708" r:id="rId2"/>
  </p:sldMasterIdLst>
  <p:notesMasterIdLst>
    <p:notesMasterId r:id="rId21"/>
  </p:notesMasterIdLst>
  <p:sldIdLst>
    <p:sldId id="292" r:id="rId3"/>
    <p:sldId id="274" r:id="rId4"/>
    <p:sldId id="267" r:id="rId5"/>
    <p:sldId id="286" r:id="rId6"/>
    <p:sldId id="268" r:id="rId7"/>
    <p:sldId id="262" r:id="rId8"/>
    <p:sldId id="266" r:id="rId9"/>
    <p:sldId id="280" r:id="rId10"/>
    <p:sldId id="285" r:id="rId11"/>
    <p:sldId id="283" r:id="rId12"/>
    <p:sldId id="287" r:id="rId13"/>
    <p:sldId id="275" r:id="rId14"/>
    <p:sldId id="279" r:id="rId15"/>
    <p:sldId id="278" r:id="rId16"/>
    <p:sldId id="282" r:id="rId17"/>
    <p:sldId id="284" r:id="rId18"/>
    <p:sldId id="289" r:id="rId19"/>
    <p:sldId id="273" r:id="rId2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4405"/>
    <a:srgbClr val="D347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7" autoAdjust="0"/>
    <p:restoredTop sz="76061" autoAdjust="0"/>
  </p:normalViewPr>
  <p:slideViewPr>
    <p:cSldViewPr snapToGrid="0" snapToObjects="1">
      <p:cViewPr varScale="1">
        <p:scale>
          <a:sx n="60" d="100"/>
          <a:sy n="60" d="100"/>
        </p:scale>
        <p:origin x="1368" y="66"/>
      </p:cViewPr>
      <p:guideLst/>
    </p:cSldViewPr>
  </p:slideViewPr>
  <p:notesTextViewPr>
    <p:cViewPr>
      <p:scale>
        <a:sx n="1" d="1"/>
        <a:sy n="1" d="1"/>
      </p:scale>
      <p:origin x="0" y="0"/>
    </p:cViewPr>
  </p:notesTextViewPr>
  <p:notesViewPr>
    <p:cSldViewPr snapToGrid="0" snapToObjects="1">
      <p:cViewPr varScale="1">
        <p:scale>
          <a:sx n="99" d="100"/>
          <a:sy n="99" d="100"/>
        </p:scale>
        <p:origin x="2568"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38A0696-E8A4-5E47-B426-CB2DE1C28947}" type="datetimeFigureOut">
              <a:rPr lang="en-US" smtClean="0"/>
              <a:t>4/23/2018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4A39D37-EB39-9B49-85DF-DD837FDB43E8}" type="slidenum">
              <a:rPr lang="en-US" smtClean="0"/>
              <a:t>‹#›</a:t>
            </a:fld>
            <a:endParaRPr lang="en-US"/>
          </a:p>
        </p:txBody>
      </p:sp>
    </p:spTree>
    <p:extLst>
      <p:ext uri="{BB962C8B-B14F-4D97-AF65-F5344CB8AC3E}">
        <p14:creationId xmlns:p14="http://schemas.microsoft.com/office/powerpoint/2010/main" val="63214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31774">
              <a:defRPr/>
            </a:pPr>
            <a:r>
              <a:rPr lang="en-US" dirty="0" smtClean="0"/>
              <a:t>Food Hero is a social marketing campaign to encourage and provide resources for low-income families to increase their fruit and vegetable intake.  Development started in 2008 based on focus groups and phone interviews with over 2000 low-income moms.  They chose the name and told us they prefer to receive information online, through friends and family and from magazines.</a:t>
            </a:r>
          </a:p>
        </p:txBody>
      </p:sp>
      <p:sp>
        <p:nvSpPr>
          <p:cNvPr id="4" name="Slide Number Placeholder 3"/>
          <p:cNvSpPr>
            <a:spLocks noGrp="1"/>
          </p:cNvSpPr>
          <p:nvPr>
            <p:ph type="sldNum" sz="quarter" idx="10"/>
          </p:nvPr>
        </p:nvSpPr>
        <p:spPr/>
        <p:txBody>
          <a:bodyPr/>
          <a:lstStyle/>
          <a:p>
            <a:fld id="{D4A39D37-EB39-9B49-85DF-DD837FDB43E8}" type="slidenum">
              <a:rPr lang="en-US" smtClean="0"/>
              <a:t>0</a:t>
            </a:fld>
            <a:endParaRPr lang="en-US"/>
          </a:p>
        </p:txBody>
      </p:sp>
    </p:spTree>
    <p:extLst>
      <p:ext uri="{BB962C8B-B14F-4D97-AF65-F5344CB8AC3E}">
        <p14:creationId xmlns:p14="http://schemas.microsoft.com/office/powerpoint/2010/main" val="2699006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Food Service might prepare</a:t>
            </a:r>
            <a:r>
              <a:rPr lang="en-US" baseline="0" dirty="0" smtClean="0"/>
              <a:t> a recipe from a school-wide Food Hero Event.  In this case it was an Iron Chef contest where the kids prepared some Food Hero recipes while learning the basics of food preparation.</a:t>
            </a:r>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9</a:t>
            </a:fld>
            <a:endParaRPr lang="en-US"/>
          </a:p>
        </p:txBody>
      </p:sp>
    </p:spTree>
    <p:extLst>
      <p:ext uri="{BB962C8B-B14F-4D97-AF65-F5344CB8AC3E}">
        <p14:creationId xmlns:p14="http://schemas.microsoft.com/office/powerpoint/2010/main" val="2805796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smtClean="0"/>
              <a:t>Food Service might also join with Food Hero to promote Healthy Celebrations in classrooms or school events.</a:t>
            </a:r>
          </a:p>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10</a:t>
            </a:fld>
            <a:endParaRPr lang="en-US"/>
          </a:p>
        </p:txBody>
      </p:sp>
    </p:spTree>
    <p:extLst>
      <p:ext uri="{BB962C8B-B14F-4D97-AF65-F5344CB8AC3E}">
        <p14:creationId xmlns:p14="http://schemas.microsoft.com/office/powerpoint/2010/main" val="2074104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Including a Food Hero family sized recipe on the menu can support the link to Oregon Harvest for Schools.</a:t>
            </a:r>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11</a:t>
            </a:fld>
            <a:endParaRPr lang="en-US"/>
          </a:p>
        </p:txBody>
      </p:sp>
    </p:spTree>
    <p:extLst>
      <p:ext uri="{BB962C8B-B14F-4D97-AF65-F5344CB8AC3E}">
        <p14:creationId xmlns:p14="http://schemas.microsoft.com/office/powerpoint/2010/main" val="2180299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same food is available at home and at school, acceptance may increase.</a:t>
            </a:r>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12</a:t>
            </a:fld>
            <a:endParaRPr lang="en-US"/>
          </a:p>
        </p:txBody>
      </p:sp>
    </p:spTree>
    <p:extLst>
      <p:ext uri="{BB962C8B-B14F-4D97-AF65-F5344CB8AC3E}">
        <p14:creationId xmlns:p14="http://schemas.microsoft.com/office/powerpoint/2010/main" val="1683073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Occasionally the tastings result in a Food Hero recipe being added to the menu items. </a:t>
            </a:r>
            <a:r>
              <a:rPr lang="en-US" baseline="0" dirty="0" smtClean="0"/>
              <a:t>Students at Kennedy Elementary wrote a letter citing the positive responses students had to Food Hero series of tastings and asked for changes in the school lunch menu. rotation.  Their principal and Food Service director helped move the request forward and as a result, Mexican Vegetable and Beef Skillet Meal, was added to their lunch rotation by Sodexo.</a:t>
            </a:r>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13</a:t>
            </a:fld>
            <a:endParaRPr lang="en-US"/>
          </a:p>
        </p:txBody>
      </p:sp>
    </p:spTree>
    <p:extLst>
      <p:ext uri="{BB962C8B-B14F-4D97-AF65-F5344CB8AC3E}">
        <p14:creationId xmlns:p14="http://schemas.microsoft.com/office/powerpoint/2010/main" val="3729176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A39D37-EB39-9B49-85DF-DD837FDB43E8}" type="slidenum">
              <a:rPr lang="en-US" smtClean="0"/>
              <a:t>14</a:t>
            </a:fld>
            <a:endParaRPr lang="en-US"/>
          </a:p>
        </p:txBody>
      </p:sp>
    </p:spTree>
    <p:extLst>
      <p:ext uri="{BB962C8B-B14F-4D97-AF65-F5344CB8AC3E}">
        <p14:creationId xmlns:p14="http://schemas.microsoft.com/office/powerpoint/2010/main" val="1123158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4A39D37-EB39-9B49-85DF-DD837FDB43E8}" type="slidenum">
              <a:rPr lang="en-US" smtClean="0"/>
              <a:t>15</a:t>
            </a:fld>
            <a:endParaRPr lang="en-US"/>
          </a:p>
        </p:txBody>
      </p:sp>
    </p:spTree>
    <p:extLst>
      <p:ext uri="{BB962C8B-B14F-4D97-AF65-F5344CB8AC3E}">
        <p14:creationId xmlns:p14="http://schemas.microsoft.com/office/powerpoint/2010/main" val="11414103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Blender </a:t>
            </a:r>
            <a:r>
              <a:rPr lang="en-US" dirty="0"/>
              <a:t>Bike – Umatilla</a:t>
            </a:r>
          </a:p>
          <a:p>
            <a:r>
              <a:rPr lang="en-US" dirty="0"/>
              <a:t>Milwaukie High School principal riding the Bike Blender at the ODE School Wellness Award Assembly</a:t>
            </a:r>
          </a:p>
          <a:p>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16</a:t>
            </a:fld>
            <a:endParaRPr lang="en-US"/>
          </a:p>
        </p:txBody>
      </p:sp>
    </p:spTree>
    <p:extLst>
      <p:ext uri="{BB962C8B-B14F-4D97-AF65-F5344CB8AC3E}">
        <p14:creationId xmlns:p14="http://schemas.microsoft.com/office/powerpoint/2010/main" val="3722868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hope the quantity</a:t>
            </a:r>
            <a:r>
              <a:rPr lang="en-US" baseline="0" dirty="0" smtClean="0"/>
              <a:t> recipes will make it easier to link with Food Hero.  </a:t>
            </a:r>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17</a:t>
            </a:fld>
            <a:endParaRPr lang="en-US"/>
          </a:p>
        </p:txBody>
      </p:sp>
    </p:spTree>
    <p:extLst>
      <p:ext uri="{BB962C8B-B14F-4D97-AF65-F5344CB8AC3E}">
        <p14:creationId xmlns:p14="http://schemas.microsoft.com/office/powerpoint/2010/main" val="222821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cs typeface="Times New Roman" panose="02020603050405020304" pitchFamily="18" charset="0"/>
              </a:rPr>
              <a:t>All of our resources are accessible through our website FoodHero.org.  They are organized by focus ingredients – primarily fruits and vegetables.  As you can see, there is quite a variety including posters, a monthly magazine, coloring sheets, hand stamps and more.</a:t>
            </a:r>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1</a:t>
            </a:fld>
            <a:endParaRPr lang="en-US"/>
          </a:p>
        </p:txBody>
      </p:sp>
    </p:spTree>
    <p:extLst>
      <p:ext uri="{BB962C8B-B14F-4D97-AF65-F5344CB8AC3E}">
        <p14:creationId xmlns:p14="http://schemas.microsoft.com/office/powerpoint/2010/main" val="1196437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popular resource  is easy, low cost, </a:t>
            </a:r>
            <a:r>
              <a:rPr lang="en-US" dirty="0" smtClean="0"/>
              <a:t>healthy, tested </a:t>
            </a:r>
            <a:r>
              <a:rPr lang="en-US" dirty="0"/>
              <a:t>recipes that taste good. We have approximately 350 recipes.  They all meet our nutritional criteria to limit calories from fat, limit sodium levels, and provide good nutrient density. </a:t>
            </a:r>
          </a:p>
        </p:txBody>
      </p:sp>
      <p:sp>
        <p:nvSpPr>
          <p:cNvPr id="4" name="Slide Number Placeholder 3"/>
          <p:cNvSpPr>
            <a:spLocks noGrp="1"/>
          </p:cNvSpPr>
          <p:nvPr>
            <p:ph type="sldNum" sz="quarter" idx="10"/>
          </p:nvPr>
        </p:nvSpPr>
        <p:spPr/>
        <p:txBody>
          <a:bodyPr/>
          <a:lstStyle/>
          <a:p>
            <a:fld id="{D4A39D37-EB39-9B49-85DF-DD837FDB43E8}" type="slidenum">
              <a:rPr lang="en-US" smtClean="0"/>
              <a:t>2</a:t>
            </a:fld>
            <a:endParaRPr lang="en-US"/>
          </a:p>
        </p:txBody>
      </p:sp>
    </p:spTree>
    <p:extLst>
      <p:ext uri="{BB962C8B-B14F-4D97-AF65-F5344CB8AC3E}">
        <p14:creationId xmlns:p14="http://schemas.microsoft.com/office/powerpoint/2010/main" val="4012163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Since our SNAP-Ed program has educators in every county in Oregon, many of our recipes have been taste tested with kids.  The kids can vote by survey or a </a:t>
            </a:r>
            <a:r>
              <a:rPr lang="en-US" dirty="0" smtClean="0"/>
              <a:t>‘counting chip’.  </a:t>
            </a:r>
            <a:r>
              <a:rPr lang="en-US" dirty="0"/>
              <a:t>The survey asks if they like the look, like the taste, and if they would eat this food if it were served in their school cafeteria.  To date we have received surveys or </a:t>
            </a:r>
            <a:r>
              <a:rPr lang="en-US" dirty="0" smtClean="0"/>
              <a:t>counting chip data </a:t>
            </a:r>
            <a:r>
              <a:rPr lang="en-US" dirty="0"/>
              <a:t>from over 60,000 kids.</a:t>
            </a:r>
          </a:p>
        </p:txBody>
      </p:sp>
      <p:sp>
        <p:nvSpPr>
          <p:cNvPr id="4" name="Slide Number Placeholder 3"/>
          <p:cNvSpPr>
            <a:spLocks noGrp="1"/>
          </p:cNvSpPr>
          <p:nvPr>
            <p:ph type="sldNum" sz="quarter" idx="10"/>
          </p:nvPr>
        </p:nvSpPr>
        <p:spPr/>
        <p:txBody>
          <a:bodyPr/>
          <a:lstStyle/>
          <a:p>
            <a:fld id="{D4A39D37-EB39-9B49-85DF-DD837FDB43E8}" type="slidenum">
              <a:rPr lang="en-US" smtClean="0"/>
              <a:t>3</a:t>
            </a:fld>
            <a:endParaRPr lang="en-US"/>
          </a:p>
        </p:txBody>
      </p:sp>
    </p:spTree>
    <p:extLst>
      <p:ext uri="{BB962C8B-B14F-4D97-AF65-F5344CB8AC3E}">
        <p14:creationId xmlns:p14="http://schemas.microsoft.com/office/powerpoint/2010/main" val="1057203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70% or more of the kids ‘like’ the taste of the recipe, it is tagged ‘Kid Approved’.   Currently we have 95 Kid Approved recipes.  We used this designation as part of the criteria in selecting which recipes might be increased </a:t>
            </a:r>
            <a:r>
              <a:rPr lang="en-US" dirty="0" smtClean="0"/>
              <a:t>to Quantity Recipes</a:t>
            </a:r>
            <a:r>
              <a:rPr lang="en-US" baseline="0" dirty="0" smtClean="0"/>
              <a:t> </a:t>
            </a:r>
            <a:r>
              <a:rPr lang="en-US" dirty="0" smtClean="0"/>
              <a:t>for </a:t>
            </a:r>
            <a:r>
              <a:rPr lang="en-US" dirty="0"/>
              <a:t>school meals.</a:t>
            </a:r>
          </a:p>
        </p:txBody>
      </p:sp>
      <p:sp>
        <p:nvSpPr>
          <p:cNvPr id="4" name="Slide Number Placeholder 3"/>
          <p:cNvSpPr>
            <a:spLocks noGrp="1"/>
          </p:cNvSpPr>
          <p:nvPr>
            <p:ph type="sldNum" sz="quarter" idx="10"/>
          </p:nvPr>
        </p:nvSpPr>
        <p:spPr/>
        <p:txBody>
          <a:bodyPr/>
          <a:lstStyle/>
          <a:p>
            <a:fld id="{D4A39D37-EB39-9B49-85DF-DD837FDB43E8}" type="slidenum">
              <a:rPr lang="en-US" smtClean="0"/>
              <a:t>4</a:t>
            </a:fld>
            <a:endParaRPr lang="en-US"/>
          </a:p>
        </p:txBody>
      </p:sp>
    </p:spTree>
    <p:extLst>
      <p:ext uri="{BB962C8B-B14F-4D97-AF65-F5344CB8AC3E}">
        <p14:creationId xmlns:p14="http://schemas.microsoft.com/office/powerpoint/2010/main" val="2363817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Quantity versions of some of our recipes were developed through a partnership with ODE Child Nutrition Services.  About 70 Food Hero recipes have been quantified at four quantity levels and credited for federal reimbursement.</a:t>
            </a:r>
          </a:p>
        </p:txBody>
      </p:sp>
      <p:sp>
        <p:nvSpPr>
          <p:cNvPr id="4" name="Slide Number Placeholder 3"/>
          <p:cNvSpPr>
            <a:spLocks noGrp="1"/>
          </p:cNvSpPr>
          <p:nvPr>
            <p:ph type="sldNum" sz="quarter" idx="10"/>
          </p:nvPr>
        </p:nvSpPr>
        <p:spPr/>
        <p:txBody>
          <a:bodyPr/>
          <a:lstStyle/>
          <a:p>
            <a:fld id="{D4A39D37-EB39-9B49-85DF-DD837FDB43E8}" type="slidenum">
              <a:rPr lang="en-US" smtClean="0"/>
              <a:t>5</a:t>
            </a:fld>
            <a:endParaRPr lang="en-US"/>
          </a:p>
        </p:txBody>
      </p:sp>
    </p:spTree>
    <p:extLst>
      <p:ext uri="{BB962C8B-B14F-4D97-AF65-F5344CB8AC3E}">
        <p14:creationId xmlns:p14="http://schemas.microsoft.com/office/powerpoint/2010/main" val="501817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Having family sized and quantity recipes can enhance the link between what a child might eat at home and at school.  By working together, we can increase the familiarity to fruits and vegetables and eventually the consumption.</a:t>
            </a:r>
          </a:p>
        </p:txBody>
      </p:sp>
      <p:sp>
        <p:nvSpPr>
          <p:cNvPr id="4" name="Slide Number Placeholder 3"/>
          <p:cNvSpPr>
            <a:spLocks noGrp="1"/>
          </p:cNvSpPr>
          <p:nvPr>
            <p:ph type="sldNum" sz="quarter" idx="10"/>
          </p:nvPr>
        </p:nvSpPr>
        <p:spPr/>
        <p:txBody>
          <a:bodyPr/>
          <a:lstStyle/>
          <a:p>
            <a:fld id="{D4A39D37-EB39-9B49-85DF-DD837FDB43E8}" type="slidenum">
              <a:rPr lang="en-US" smtClean="0"/>
              <a:t>6</a:t>
            </a:fld>
            <a:endParaRPr lang="en-US"/>
          </a:p>
        </p:txBody>
      </p:sp>
    </p:spTree>
    <p:extLst>
      <p:ext uri="{BB962C8B-B14F-4D97-AF65-F5344CB8AC3E}">
        <p14:creationId xmlns:p14="http://schemas.microsoft.com/office/powerpoint/2010/main" val="3971239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We’d like to share a few ways that Food Hero and School Food Service</a:t>
            </a:r>
            <a:r>
              <a:rPr lang="en-US" baseline="0" dirty="0" smtClean="0"/>
              <a:t> are working together.</a:t>
            </a:r>
          </a:p>
          <a:p>
            <a:r>
              <a:rPr lang="en-US" baseline="0" dirty="0" smtClean="0"/>
              <a:t>At schools that are part of our county programming, our educators may be able to conduct Tastings.  These can be either in the classroom or in the cafeteria.  </a:t>
            </a:r>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7</a:t>
            </a:fld>
            <a:endParaRPr lang="en-US"/>
          </a:p>
        </p:txBody>
      </p:sp>
    </p:spTree>
    <p:extLst>
      <p:ext uri="{BB962C8B-B14F-4D97-AF65-F5344CB8AC3E}">
        <p14:creationId xmlns:p14="http://schemas.microsoft.com/office/powerpoint/2010/main" val="2509250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 Kids Tasting survey or counting chips are used, educators can share the results with Food Service in hopes that it</a:t>
            </a:r>
            <a:r>
              <a:rPr lang="en-US" baseline="0" dirty="0" smtClean="0"/>
              <a:t> goes on the lunch line</a:t>
            </a:r>
            <a:r>
              <a:rPr lang="en-US" dirty="0" smtClean="0"/>
              <a:t>.</a:t>
            </a:r>
            <a:endParaRPr lang="en-US" dirty="0"/>
          </a:p>
        </p:txBody>
      </p:sp>
      <p:sp>
        <p:nvSpPr>
          <p:cNvPr id="4" name="Slide Number Placeholder 3"/>
          <p:cNvSpPr>
            <a:spLocks noGrp="1"/>
          </p:cNvSpPr>
          <p:nvPr>
            <p:ph type="sldNum" sz="quarter" idx="10"/>
          </p:nvPr>
        </p:nvSpPr>
        <p:spPr/>
        <p:txBody>
          <a:bodyPr/>
          <a:lstStyle/>
          <a:p>
            <a:fld id="{D4A39D37-EB39-9B49-85DF-DD837FDB43E8}" type="slidenum">
              <a:rPr lang="en-US" smtClean="0"/>
              <a:t>8</a:t>
            </a:fld>
            <a:endParaRPr lang="en-US"/>
          </a:p>
        </p:txBody>
      </p:sp>
    </p:spTree>
    <p:extLst>
      <p:ext uri="{BB962C8B-B14F-4D97-AF65-F5344CB8AC3E}">
        <p14:creationId xmlns:p14="http://schemas.microsoft.com/office/powerpoint/2010/main" val="28313073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Imag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
        <p:nvSpPr>
          <p:cNvPr id="8" name="Title 1"/>
          <p:cNvSpPr>
            <a:spLocks noGrp="1"/>
          </p:cNvSpPr>
          <p:nvPr>
            <p:ph type="ctrTitle" hasCustomPrompt="1"/>
          </p:nvPr>
        </p:nvSpPr>
        <p:spPr>
          <a:xfrm>
            <a:off x="127687" y="2483052"/>
            <a:ext cx="5375563" cy="3480716"/>
          </a:xfrm>
          <a:prstGeom prst="rect">
            <a:avLst/>
          </a:prstGeom>
        </p:spPr>
        <p:txBody>
          <a:bodyPr wrap="square" lIns="0" tIns="0" rIns="0" bIns="0" anchor="t" anchorCtr="0">
            <a:normAutofit/>
          </a:bodyPr>
          <a:lstStyle>
            <a:lvl1pPr algn="l">
              <a:defRPr sz="7200" cap="all" baseline="0">
                <a:solidFill>
                  <a:srgbClr val="DC4405"/>
                </a:solidFill>
                <a:latin typeface="Stratum2 Bold" charset="0"/>
              </a:defRPr>
            </a:lvl1pPr>
          </a:lstStyle>
          <a:p>
            <a:r>
              <a:rPr lang="en-US" dirty="0"/>
              <a:t>Headline or title of event</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6251" y="5727152"/>
            <a:ext cx="2747117" cy="1130848"/>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7687" y="109359"/>
            <a:ext cx="1355124" cy="1337676"/>
          </a:xfrm>
          <a:prstGeom prst="rect">
            <a:avLst/>
          </a:prstGeom>
        </p:spPr>
      </p:pic>
      <p:sp>
        <p:nvSpPr>
          <p:cNvPr id="11" name="Subtitle 4"/>
          <p:cNvSpPr>
            <a:spLocks noGrp="1"/>
          </p:cNvSpPr>
          <p:nvPr>
            <p:ph type="subTitle" idx="4294967295"/>
          </p:nvPr>
        </p:nvSpPr>
        <p:spPr>
          <a:xfrm>
            <a:off x="378209" y="6200384"/>
            <a:ext cx="6392787" cy="456108"/>
          </a:xfrm>
        </p:spPr>
        <p:txBody>
          <a:bodyPr>
            <a:normAutofit fontScale="55000" lnSpcReduction="20000"/>
          </a:bodyPr>
          <a:lstStyle/>
          <a:p>
            <a:pPr marL="0" indent="0">
              <a:buNone/>
            </a:pPr>
            <a:r>
              <a:rPr lang="en-US" dirty="0"/>
              <a:t>Extension Service Family and Community Health SNAP-Ed Program, </a:t>
            </a:r>
            <a:br>
              <a:rPr lang="en-US" dirty="0"/>
            </a:br>
            <a:r>
              <a:rPr lang="en-US" dirty="0"/>
              <a:t>College of Public Health and Human Sciences</a:t>
            </a:r>
          </a:p>
          <a:p>
            <a:endParaRPr lang="en-US" dirty="0"/>
          </a:p>
        </p:txBody>
      </p:sp>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 Orange">
    <p:spTree>
      <p:nvGrpSpPr>
        <p:cNvPr id="1" name=""/>
        <p:cNvGrpSpPr/>
        <p:nvPr/>
      </p:nvGrpSpPr>
      <p:grpSpPr>
        <a:xfrm>
          <a:off x="0" y="0"/>
          <a:ext cx="0" cy="0"/>
          <a:chOff x="0" y="0"/>
          <a:chExt cx="0" cy="0"/>
        </a:xfrm>
      </p:grpSpPr>
      <p:sp>
        <p:nvSpPr>
          <p:cNvPr id="9" name="Rectangle 8"/>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latin typeface="Kievit Offc" panose="020B0504030101020102" pitchFamily="34" charset="0"/>
              </a:defRPr>
            </a:lvl1pPr>
          </a:lstStyle>
          <a:p>
            <a:r>
              <a:rPr lang="en-US"/>
              <a:t>OREGON STATE UNIVERSITY</a:t>
            </a:r>
          </a:p>
        </p:txBody>
      </p:sp>
      <p:sp>
        <p:nvSpPr>
          <p:cNvPr id="6" name="Slide Number Placeholder 5"/>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 White - No Crest">
    <p:spTree>
      <p:nvGrpSpPr>
        <p:cNvPr id="1" name=""/>
        <p:cNvGrpSpPr/>
        <p:nvPr/>
      </p:nvGrpSpPr>
      <p:grpSpPr>
        <a:xfrm>
          <a:off x="0" y="0"/>
          <a:ext cx="0" cy="0"/>
          <a:chOff x="0" y="0"/>
          <a:chExt cx="0" cy="0"/>
        </a:xfrm>
      </p:grpSpPr>
      <p:sp>
        <p:nvSpPr>
          <p:cNvPr id="9" name="Rectangle 8"/>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latin typeface="Kievit Offc" panose="020B0504030101020102" pitchFamily="34" charset="0"/>
              </a:defRPr>
            </a:lvl1pPr>
            <a:lvl2pPr>
              <a:defRPr>
                <a:solidFill>
                  <a:schemeClr val="tx1"/>
                </a:solidFill>
                <a:latin typeface="Kievit Offc" panose="020B0504030101020102" pitchFamily="34" charset="0"/>
              </a:defRPr>
            </a:lvl2pPr>
            <a:lvl3pPr>
              <a:defRPr>
                <a:solidFill>
                  <a:schemeClr val="tx1"/>
                </a:solidFill>
                <a:latin typeface="Kievit Offc" panose="020B0504030101020102" pitchFamily="34" charset="0"/>
              </a:defRPr>
            </a:lvl3pPr>
            <a:lvl4pPr>
              <a:defRPr>
                <a:solidFill>
                  <a:schemeClr val="tx1"/>
                </a:solidFill>
                <a:latin typeface="Kievit Offc" panose="020B0504030101020102" pitchFamily="34" charset="0"/>
              </a:defRPr>
            </a:lvl4pPr>
            <a:lvl5pPr>
              <a:defRPr>
                <a:solidFill>
                  <a:schemeClr val="tx1"/>
                </a:solidFill>
                <a:latin typeface="Kievit Offc"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dirty="0"/>
              <a:t>OREGON STATE UNIVERSITY</a:t>
            </a:r>
          </a:p>
        </p:txBody>
      </p:sp>
      <p:sp>
        <p:nvSpPr>
          <p:cNvPr id="6" name="Slide Number Placeholder 5"/>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 Black - No Crest">
    <p:spTree>
      <p:nvGrpSpPr>
        <p:cNvPr id="1" name=""/>
        <p:cNvGrpSpPr/>
        <p:nvPr/>
      </p:nvGrpSpPr>
      <p:grpSpPr>
        <a:xfrm>
          <a:off x="0" y="0"/>
          <a:ext cx="0" cy="0"/>
          <a:chOff x="0" y="0"/>
          <a:chExt cx="0" cy="0"/>
        </a:xfrm>
      </p:grpSpPr>
      <p:sp>
        <p:nvSpPr>
          <p:cNvPr id="7" name="Rectangle 6"/>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3888" y="1709745"/>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tint val="75000"/>
                  </a:schemeClr>
                </a:solidFill>
                <a:latin typeface="Kievit Offc" panose="020B0504030101020102"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latin typeface="Kievit Offc" panose="020B0504030101020102" pitchFamily="34" charset="0"/>
              </a:defRPr>
            </a:lvl1pPr>
          </a:lstStyle>
          <a:p>
            <a:r>
              <a:rPr lang="en-US"/>
              <a:t>OREGON STATE UNIVERSITY</a:t>
            </a:r>
          </a:p>
        </p:txBody>
      </p:sp>
      <p:sp>
        <p:nvSpPr>
          <p:cNvPr id="6" name="Slide Number Placeholder 5"/>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 Orange - No Crest">
    <p:spTree>
      <p:nvGrpSpPr>
        <p:cNvPr id="1" name=""/>
        <p:cNvGrpSpPr/>
        <p:nvPr/>
      </p:nvGrpSpPr>
      <p:grpSpPr>
        <a:xfrm>
          <a:off x="0" y="0"/>
          <a:ext cx="0" cy="0"/>
          <a:chOff x="0" y="0"/>
          <a:chExt cx="0" cy="0"/>
        </a:xfrm>
      </p:grpSpPr>
      <p:sp>
        <p:nvSpPr>
          <p:cNvPr id="9" name="Rectangle 8"/>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3888" y="1709745"/>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tint val="75000"/>
                  </a:schemeClr>
                </a:solidFill>
                <a:latin typeface="Kievit Offc" panose="020B0504030101020102"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latin typeface="Kievit Offc" panose="020B0504030101020102" pitchFamily="34" charset="0"/>
              </a:defRPr>
            </a:lvl1pPr>
          </a:lstStyle>
          <a:p>
            <a:r>
              <a:rPr lang="en-US"/>
              <a:t>OREGON STATE UNIVERSITY</a:t>
            </a:r>
          </a:p>
        </p:txBody>
      </p:sp>
      <p:sp>
        <p:nvSpPr>
          <p:cNvPr id="6" name="Slide Number Placeholder 5"/>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 White">
    <p:spTree>
      <p:nvGrpSpPr>
        <p:cNvPr id="1" name=""/>
        <p:cNvGrpSpPr/>
        <p:nvPr/>
      </p:nvGrpSpPr>
      <p:grpSpPr>
        <a:xfrm>
          <a:off x="0" y="0"/>
          <a:ext cx="0" cy="0"/>
          <a:chOff x="0" y="0"/>
          <a:chExt cx="0" cy="0"/>
        </a:xfrm>
      </p:grpSpPr>
      <p:sp>
        <p:nvSpPr>
          <p:cNvPr id="9" name="Rectangle 8"/>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3888" y="1709745"/>
            <a:ext cx="7886700" cy="2852737"/>
          </a:xfrm>
        </p:spPr>
        <p:txBody>
          <a:bodyPr anchor="b"/>
          <a:lstStyle>
            <a:lvl1pPr>
              <a:defRPr sz="60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4589470"/>
            <a:ext cx="7886700" cy="1500187"/>
          </a:xfrm>
        </p:spPr>
        <p:txBody>
          <a:bodyPr/>
          <a:lstStyle>
            <a:lvl1pPr marL="0" indent="0">
              <a:buNone/>
              <a:defRPr sz="2400">
                <a:solidFill>
                  <a:schemeClr val="tx1">
                    <a:tint val="75000"/>
                  </a:schemeClr>
                </a:solidFill>
                <a:latin typeface="Kievit Offc" panose="020B0504030101020102"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a:t>OREGON STATE UNIVERSITY</a:t>
            </a:r>
            <a:endParaRPr lang="en-US" dirty="0"/>
          </a:p>
        </p:txBody>
      </p:sp>
      <p:sp>
        <p:nvSpPr>
          <p:cNvPr id="6" name="Slide Number Placeholder 5"/>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 Black - No Crest">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r>
              <a:rPr lang="en-US"/>
              <a:t>OREGON STATE UNIVERSITY</a:t>
            </a:r>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 Orange - No Crest">
    <p:spTree>
      <p:nvGrpSpPr>
        <p:cNvPr id="1" name=""/>
        <p:cNvGrpSpPr/>
        <p:nvPr/>
      </p:nvGrpSpPr>
      <p:grpSpPr>
        <a:xfrm>
          <a:off x="0" y="0"/>
          <a:ext cx="0" cy="0"/>
          <a:chOff x="0" y="0"/>
          <a:chExt cx="0" cy="0"/>
        </a:xfrm>
      </p:grpSpPr>
      <p:sp>
        <p:nvSpPr>
          <p:cNvPr id="10" name="Rectangle 9"/>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r>
              <a:rPr lang="en-US"/>
              <a:t>OREGON STATE UNIVERSITY</a:t>
            </a:r>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 White - No Crest">
    <p:spTree>
      <p:nvGrpSpPr>
        <p:cNvPr id="1" name=""/>
        <p:cNvGrpSpPr/>
        <p:nvPr/>
      </p:nvGrpSpPr>
      <p:grpSpPr>
        <a:xfrm>
          <a:off x="0" y="0"/>
          <a:ext cx="0" cy="0"/>
          <a:chOff x="0" y="0"/>
          <a:chExt cx="0" cy="0"/>
        </a:xfrm>
      </p:grpSpPr>
      <p:sp>
        <p:nvSpPr>
          <p:cNvPr id="10" name="Rectangle 9"/>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chemeClr val="tx1"/>
                </a:solidFill>
                <a:latin typeface="Kievit Offc" panose="020B0504030101020102" pitchFamily="34" charset="0"/>
              </a:defRPr>
            </a:lvl1pPr>
            <a:lvl2pPr>
              <a:defRPr>
                <a:solidFill>
                  <a:schemeClr val="tx1"/>
                </a:solidFill>
                <a:latin typeface="Kievit Offc" panose="020B0504030101020102" pitchFamily="34" charset="0"/>
              </a:defRPr>
            </a:lvl2pPr>
            <a:lvl3pPr>
              <a:defRPr>
                <a:solidFill>
                  <a:schemeClr val="tx1"/>
                </a:solidFill>
                <a:latin typeface="Kievit Offc" panose="020B0504030101020102" pitchFamily="34" charset="0"/>
              </a:defRPr>
            </a:lvl3pPr>
            <a:lvl4pPr>
              <a:defRPr>
                <a:solidFill>
                  <a:schemeClr val="tx1"/>
                </a:solidFill>
                <a:latin typeface="Kievit Offc" panose="020B0504030101020102" pitchFamily="34" charset="0"/>
              </a:defRPr>
            </a:lvl4pPr>
            <a:lvl5pPr>
              <a:defRPr>
                <a:solidFill>
                  <a:schemeClr val="tx1"/>
                </a:solidFill>
                <a:latin typeface="Kievit Offc"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chemeClr val="tx1"/>
                </a:solidFill>
                <a:latin typeface="Kievit Offc" panose="020B0504030101020102" pitchFamily="34" charset="0"/>
              </a:defRPr>
            </a:lvl1pPr>
            <a:lvl2pPr>
              <a:defRPr>
                <a:solidFill>
                  <a:schemeClr val="tx1"/>
                </a:solidFill>
                <a:latin typeface="Kievit Offc" panose="020B0504030101020102" pitchFamily="34" charset="0"/>
              </a:defRPr>
            </a:lvl2pPr>
            <a:lvl3pPr>
              <a:defRPr>
                <a:solidFill>
                  <a:schemeClr val="tx1"/>
                </a:solidFill>
                <a:latin typeface="Kievit Offc" panose="020B0504030101020102" pitchFamily="34" charset="0"/>
              </a:defRPr>
            </a:lvl3pPr>
            <a:lvl4pPr>
              <a:defRPr>
                <a:solidFill>
                  <a:schemeClr val="tx1"/>
                </a:solidFill>
                <a:latin typeface="Kievit Offc" panose="020B0504030101020102" pitchFamily="34" charset="0"/>
              </a:defRPr>
            </a:lvl4pPr>
            <a:lvl5pPr>
              <a:defRPr>
                <a:solidFill>
                  <a:schemeClr val="tx1"/>
                </a:solidFill>
                <a:latin typeface="Kievit Offc"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 Black - No Crest">
    <p:spTree>
      <p:nvGrpSpPr>
        <p:cNvPr id="1" name=""/>
        <p:cNvGrpSpPr/>
        <p:nvPr/>
      </p:nvGrpSpPr>
      <p:grpSpPr>
        <a:xfrm>
          <a:off x="0" y="0"/>
          <a:ext cx="0" cy="0"/>
          <a:chOff x="0" y="0"/>
          <a:chExt cx="0" cy="0"/>
        </a:xfrm>
      </p:grpSpPr>
      <p:sp>
        <p:nvSpPr>
          <p:cNvPr id="10" name="Rectangle 9"/>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Kievit Offc" panose="020B0504030101020102"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atin typeface="Kievit Offc" panose="020B0504030101020102"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lvl1pPr>
              <a:defRPr>
                <a:latin typeface="Kievit Offc" panose="020B0504030101020102" pitchFamily="34" charset="0"/>
              </a:defRPr>
            </a:lvl1pPr>
          </a:lstStyle>
          <a:p>
            <a:r>
              <a:rPr lang="en-US"/>
              <a:t>OREGON STATE UNIVERSITY</a:t>
            </a:r>
          </a:p>
        </p:txBody>
      </p:sp>
      <p:sp>
        <p:nvSpPr>
          <p:cNvPr id="9" name="Slide Number Placeholder 8"/>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 Orange - No Crest">
    <p:spTree>
      <p:nvGrpSpPr>
        <p:cNvPr id="1" name=""/>
        <p:cNvGrpSpPr/>
        <p:nvPr/>
      </p:nvGrpSpPr>
      <p:grpSpPr>
        <a:xfrm>
          <a:off x="0" y="0"/>
          <a:ext cx="0" cy="0"/>
          <a:chOff x="0" y="0"/>
          <a:chExt cx="0" cy="0"/>
        </a:xfrm>
      </p:grpSpPr>
      <p:sp>
        <p:nvSpPr>
          <p:cNvPr id="12" name="Rectangle 11"/>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Kievit Offc" panose="020B0504030101020102"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atin typeface="Kievit Offc" panose="020B0504030101020102"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lvl1pPr>
              <a:defRPr>
                <a:latin typeface="Kievit Offc" panose="020B0504030101020102" pitchFamily="34" charset="0"/>
              </a:defRPr>
            </a:lvl1pPr>
          </a:lstStyle>
          <a:p>
            <a:r>
              <a:rPr lang="en-US"/>
              <a:t>OREGON STATE UNIVERSITY</a:t>
            </a:r>
          </a:p>
        </p:txBody>
      </p:sp>
      <p:sp>
        <p:nvSpPr>
          <p:cNvPr id="9" name="Slide Number Placeholder 8"/>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Full Image 2">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6689" r="8244"/>
          <a:stretch/>
        </p:blipFill>
        <p:spPr>
          <a:xfrm>
            <a:off x="-8238" y="0"/>
            <a:ext cx="9152239" cy="685800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5515" y="2020186"/>
            <a:ext cx="6844732" cy="2817628"/>
          </a:xfrm>
          <a:prstGeom prst="rect">
            <a:avLst/>
          </a:prstGeom>
        </p:spPr>
      </p:pic>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 White - No Crest">
    <p:spTree>
      <p:nvGrpSpPr>
        <p:cNvPr id="1" name=""/>
        <p:cNvGrpSpPr/>
        <p:nvPr/>
      </p:nvGrpSpPr>
      <p:grpSpPr>
        <a:xfrm>
          <a:off x="0" y="0"/>
          <a:ext cx="0" cy="0"/>
          <a:chOff x="0" y="0"/>
          <a:chExt cx="0" cy="0"/>
        </a:xfrm>
      </p:grpSpPr>
      <p:sp>
        <p:nvSpPr>
          <p:cNvPr id="12" name="Rectangle 11"/>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365129"/>
            <a:ext cx="7886700" cy="1325563"/>
          </a:xfrm>
        </p:spPr>
        <p:txBody>
          <a:bodyPr/>
          <a:lstStyle>
            <a:lvl1pPr>
              <a:defRPr>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chemeClr val="tx1"/>
                </a:solidFill>
                <a:latin typeface="Kievit Offc" panose="020B0504030101020102"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solidFill>
                  <a:schemeClr val="tx1"/>
                </a:solidFill>
                <a:latin typeface="Kievit Offc" panose="020B0504030101020102" pitchFamily="34" charset="0"/>
              </a:defRPr>
            </a:lvl1pPr>
            <a:lvl2pPr>
              <a:defRPr>
                <a:solidFill>
                  <a:schemeClr val="tx1"/>
                </a:solidFill>
                <a:latin typeface="Kievit Offc" panose="020B0504030101020102" pitchFamily="34" charset="0"/>
              </a:defRPr>
            </a:lvl2pPr>
            <a:lvl3pPr>
              <a:defRPr>
                <a:solidFill>
                  <a:schemeClr val="tx1"/>
                </a:solidFill>
                <a:latin typeface="Kievit Offc" panose="020B0504030101020102" pitchFamily="34" charset="0"/>
              </a:defRPr>
            </a:lvl3pPr>
            <a:lvl4pPr>
              <a:defRPr>
                <a:solidFill>
                  <a:schemeClr val="tx1"/>
                </a:solidFill>
                <a:latin typeface="Kievit Offc" panose="020B0504030101020102" pitchFamily="34" charset="0"/>
              </a:defRPr>
            </a:lvl4pPr>
            <a:lvl5pPr>
              <a:defRPr>
                <a:solidFill>
                  <a:schemeClr val="tx1"/>
                </a:solidFill>
                <a:latin typeface="Kievit Offc"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solidFill>
                  <a:schemeClr val="tx1"/>
                </a:solidFill>
                <a:latin typeface="Kievit Offc" panose="020B0504030101020102" pitchFamily="34" charset="0"/>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lvl1pPr>
              <a:defRPr>
                <a:solidFill>
                  <a:schemeClr val="tx1"/>
                </a:solidFill>
                <a:latin typeface="Kievit Offc" panose="020B0504030101020102" pitchFamily="34" charset="0"/>
              </a:defRPr>
            </a:lvl1pPr>
            <a:lvl2pPr>
              <a:defRPr>
                <a:solidFill>
                  <a:schemeClr val="tx1"/>
                </a:solidFill>
                <a:latin typeface="Kievit Offc" panose="020B0504030101020102" pitchFamily="34" charset="0"/>
              </a:defRPr>
            </a:lvl2pPr>
            <a:lvl3pPr>
              <a:defRPr>
                <a:solidFill>
                  <a:schemeClr val="tx1"/>
                </a:solidFill>
                <a:latin typeface="Kievit Offc" panose="020B0504030101020102" pitchFamily="34" charset="0"/>
              </a:defRPr>
            </a:lvl3pPr>
            <a:lvl4pPr>
              <a:defRPr>
                <a:solidFill>
                  <a:schemeClr val="tx1"/>
                </a:solidFill>
                <a:latin typeface="Kievit Offc" panose="020B0504030101020102" pitchFamily="34" charset="0"/>
              </a:defRPr>
            </a:lvl4pPr>
            <a:lvl5pPr>
              <a:defRPr>
                <a:solidFill>
                  <a:schemeClr val="tx1"/>
                </a:solidFill>
                <a:latin typeface="Kievit Offc"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a:t>OREGON STATE UNIVERSITY</a:t>
            </a:r>
            <a:endParaRPr lang="en-US" dirty="0"/>
          </a:p>
        </p:txBody>
      </p:sp>
      <p:sp>
        <p:nvSpPr>
          <p:cNvPr id="9" name="Slide Number Placeholder 8"/>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 Black - No Crest">
    <p:spTree>
      <p:nvGrpSpPr>
        <p:cNvPr id="1" name=""/>
        <p:cNvGrpSpPr/>
        <p:nvPr/>
      </p:nvGrpSpPr>
      <p:grpSpPr>
        <a:xfrm>
          <a:off x="0" y="0"/>
          <a:ext cx="0" cy="0"/>
          <a:chOff x="0" y="0"/>
          <a:chExt cx="0" cy="0"/>
        </a:xfrm>
      </p:grpSpPr>
      <p:sp>
        <p:nvSpPr>
          <p:cNvPr id="6" name="Rectangle 5"/>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defRPr>
                <a:latin typeface="Kievit Offc" panose="020B0504030101020102" pitchFamily="34" charset="0"/>
              </a:defRPr>
            </a:lvl1pPr>
          </a:lstStyle>
          <a:p>
            <a:r>
              <a:rPr lang="en-US"/>
              <a:t>OREGON STATE UNIVERSITY</a:t>
            </a:r>
          </a:p>
        </p:txBody>
      </p:sp>
      <p:sp>
        <p:nvSpPr>
          <p:cNvPr id="5" name="Slide Number Placeholder 4"/>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 Orange - No Crest">
    <p:spTree>
      <p:nvGrpSpPr>
        <p:cNvPr id="1" name=""/>
        <p:cNvGrpSpPr/>
        <p:nvPr/>
      </p:nvGrpSpPr>
      <p:grpSpPr>
        <a:xfrm>
          <a:off x="0" y="0"/>
          <a:ext cx="0" cy="0"/>
          <a:chOff x="0" y="0"/>
          <a:chExt cx="0" cy="0"/>
        </a:xfrm>
      </p:grpSpPr>
      <p:sp>
        <p:nvSpPr>
          <p:cNvPr id="8" name="Rectangle 7"/>
          <p:cNvSpPr/>
          <p:nvPr userDrawn="1"/>
        </p:nvSpPr>
        <p:spPr>
          <a:xfrm>
            <a:off x="0"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lvl1pPr>
              <a:defRPr>
                <a:latin typeface="Kievit Offc" panose="020B0504030101020102" pitchFamily="34" charset="0"/>
              </a:defRPr>
            </a:lvl1pPr>
          </a:lstStyle>
          <a:p>
            <a:r>
              <a:rPr lang="en-US"/>
              <a:t>OREGON STATE UNIVERSITY</a:t>
            </a:r>
          </a:p>
        </p:txBody>
      </p:sp>
      <p:sp>
        <p:nvSpPr>
          <p:cNvPr id="5" name="Slide Number Placeholder 4"/>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 White - No Crest">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a:t>OREGON STATE UNIVERSITY</a:t>
            </a:r>
            <a:endParaRPr lang="en-US" dirty="0"/>
          </a:p>
        </p:txBody>
      </p:sp>
      <p:sp>
        <p:nvSpPr>
          <p:cNvPr id="5" name="Slide Number Placeholder 4"/>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 Black - No Crest">
    <p:spTree>
      <p:nvGrpSpPr>
        <p:cNvPr id="1" name=""/>
        <p:cNvGrpSpPr/>
        <p:nvPr/>
      </p:nvGrpSpPr>
      <p:grpSpPr>
        <a:xfrm>
          <a:off x="0" y="0"/>
          <a:ext cx="0" cy="0"/>
          <a:chOff x="0" y="0"/>
          <a:chExt cx="0" cy="0"/>
        </a:xfrm>
      </p:grpSpPr>
      <p:sp>
        <p:nvSpPr>
          <p:cNvPr id="5" name="Rectangle 4"/>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p:cNvSpPr>
            <a:spLocks noGrp="1"/>
          </p:cNvSpPr>
          <p:nvPr>
            <p:ph type="ftr" sz="quarter" idx="11"/>
          </p:nvPr>
        </p:nvSpPr>
        <p:spPr/>
        <p:txBody>
          <a:bodyPr/>
          <a:lstStyle>
            <a:lvl1pPr>
              <a:defRPr>
                <a:latin typeface="Kievit Offc" panose="020B0504030101020102" pitchFamily="34" charset="0"/>
              </a:defRPr>
            </a:lvl1pPr>
          </a:lstStyle>
          <a:p>
            <a:r>
              <a:rPr lang="en-US"/>
              <a:t>OREGON STATE UNIVERSITY</a:t>
            </a:r>
          </a:p>
        </p:txBody>
      </p:sp>
      <p:sp>
        <p:nvSpPr>
          <p:cNvPr id="4" name="Slide Number Placeholder 3"/>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 Orange - No Crest">
    <p:spTree>
      <p:nvGrpSpPr>
        <p:cNvPr id="1" name=""/>
        <p:cNvGrpSpPr/>
        <p:nvPr/>
      </p:nvGrpSpPr>
      <p:grpSpPr>
        <a:xfrm>
          <a:off x="0" y="0"/>
          <a:ext cx="0" cy="0"/>
          <a:chOff x="0" y="0"/>
          <a:chExt cx="0" cy="0"/>
        </a:xfrm>
      </p:grpSpPr>
      <p:sp>
        <p:nvSpPr>
          <p:cNvPr id="7" name="Rectangle 6"/>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p:cNvSpPr>
            <a:spLocks noGrp="1"/>
          </p:cNvSpPr>
          <p:nvPr>
            <p:ph type="ftr" sz="quarter" idx="11"/>
          </p:nvPr>
        </p:nvSpPr>
        <p:spPr/>
        <p:txBody>
          <a:bodyPr/>
          <a:lstStyle>
            <a:lvl1pPr>
              <a:defRPr>
                <a:latin typeface="Kievit Offc" panose="020B0504030101020102" pitchFamily="34" charset="0"/>
              </a:defRPr>
            </a:lvl1pPr>
          </a:lstStyle>
          <a:p>
            <a:r>
              <a:rPr lang="en-US"/>
              <a:t>OREGON STATE UNIVERSITY</a:t>
            </a:r>
          </a:p>
        </p:txBody>
      </p:sp>
      <p:sp>
        <p:nvSpPr>
          <p:cNvPr id="4" name="Slide Number Placeholder 3"/>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 White - No Crest">
    <p:spTree>
      <p:nvGrpSpPr>
        <p:cNvPr id="1" name=""/>
        <p:cNvGrpSpPr/>
        <p:nvPr/>
      </p:nvGrpSpPr>
      <p:grpSpPr>
        <a:xfrm>
          <a:off x="0" y="0"/>
          <a:ext cx="0" cy="0"/>
          <a:chOff x="0" y="0"/>
          <a:chExt cx="0" cy="0"/>
        </a:xfrm>
      </p:grpSpPr>
      <p:sp>
        <p:nvSpPr>
          <p:cNvPr id="7" name="Rectangle 6"/>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Footer Placeholder 2"/>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a:t>OREGON STATE UNIVERSITY</a:t>
            </a:r>
            <a:endParaRPr lang="en-US" dirty="0"/>
          </a:p>
        </p:txBody>
      </p:sp>
      <p:sp>
        <p:nvSpPr>
          <p:cNvPr id="4" name="Slide Number Placeholder 3"/>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 Black - No Crest">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2"/>
            <a:ext cx="4629150" cy="4873625"/>
          </a:xfrm>
        </p:spPr>
        <p:txBody>
          <a:bodyPr/>
          <a:lstStyle>
            <a:lvl1pPr>
              <a:defRPr sz="3200">
                <a:latin typeface="Kievit Offc" panose="020B0504030101020102" pitchFamily="34" charset="0"/>
              </a:defRPr>
            </a:lvl1pPr>
            <a:lvl2pPr>
              <a:defRPr sz="2800">
                <a:latin typeface="Kievit Offc" panose="020B0504030101020102" pitchFamily="34" charset="0"/>
              </a:defRPr>
            </a:lvl2pPr>
            <a:lvl3pPr>
              <a:defRPr sz="2400">
                <a:latin typeface="Kievit Offc" panose="020B0504030101020102" pitchFamily="34" charset="0"/>
              </a:defRPr>
            </a:lvl3pPr>
            <a:lvl4pPr>
              <a:defRPr sz="2000">
                <a:latin typeface="Kievit Offc" panose="020B0504030101020102" pitchFamily="34" charset="0"/>
              </a:defRPr>
            </a:lvl4pPr>
            <a:lvl5pPr>
              <a:defRPr sz="2000">
                <a:latin typeface="Kievit Offc" panose="020B0504030101020102"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Kievit Offc" panose="020B0504030101020102"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r>
              <a:rPr lang="en-US"/>
              <a:t>OREGON STATE UNIVERSITY</a:t>
            </a:r>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 Orange - No Crest">
    <p:spTree>
      <p:nvGrpSpPr>
        <p:cNvPr id="1" name=""/>
        <p:cNvGrpSpPr/>
        <p:nvPr/>
      </p:nvGrpSpPr>
      <p:grpSpPr>
        <a:xfrm>
          <a:off x="0" y="0"/>
          <a:ext cx="0" cy="0"/>
          <a:chOff x="0" y="0"/>
          <a:chExt cx="0" cy="0"/>
        </a:xfrm>
      </p:grpSpPr>
      <p:sp>
        <p:nvSpPr>
          <p:cNvPr id="10" name="Rectangle 9"/>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32"/>
            <a:ext cx="4629150" cy="4873625"/>
          </a:xfrm>
        </p:spPr>
        <p:txBody>
          <a:bodyPr/>
          <a:lstStyle>
            <a:lvl1pPr>
              <a:defRPr sz="3200">
                <a:latin typeface="Kievit Offc" panose="020B0504030101020102" pitchFamily="34" charset="0"/>
              </a:defRPr>
            </a:lvl1pPr>
            <a:lvl2pPr>
              <a:defRPr sz="2800">
                <a:latin typeface="Kievit Offc" panose="020B0504030101020102" pitchFamily="34" charset="0"/>
              </a:defRPr>
            </a:lvl2pPr>
            <a:lvl3pPr>
              <a:defRPr sz="2400">
                <a:latin typeface="Kievit Offc" panose="020B0504030101020102" pitchFamily="34" charset="0"/>
              </a:defRPr>
            </a:lvl3pPr>
            <a:lvl4pPr>
              <a:defRPr sz="2000">
                <a:latin typeface="Kievit Offc" panose="020B0504030101020102" pitchFamily="34" charset="0"/>
              </a:defRPr>
            </a:lvl4pPr>
            <a:lvl5pPr>
              <a:defRPr sz="2000">
                <a:latin typeface="Kievit Offc" panose="020B0504030101020102"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Kievit Offc" panose="020B0504030101020102"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r>
              <a:rPr lang="en-US"/>
              <a:t>OREGON STATE UNIVERSITY</a:t>
            </a:r>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 White - No Crest">
    <p:spTree>
      <p:nvGrpSpPr>
        <p:cNvPr id="1" name=""/>
        <p:cNvGrpSpPr/>
        <p:nvPr/>
      </p:nvGrpSpPr>
      <p:grpSpPr>
        <a:xfrm>
          <a:off x="0" y="0"/>
          <a:ext cx="0" cy="0"/>
          <a:chOff x="0" y="0"/>
          <a:chExt cx="0" cy="0"/>
        </a:xfrm>
      </p:grpSpPr>
      <p:sp>
        <p:nvSpPr>
          <p:cNvPr id="10" name="Rectangle 9"/>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457200"/>
            <a:ext cx="2949178" cy="1600200"/>
          </a:xfrm>
        </p:spPr>
        <p:txBody>
          <a:bodyPr anchor="b"/>
          <a:lstStyle>
            <a:lvl1pPr>
              <a:defRPr sz="3200">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a:xfrm>
            <a:off x="3887391" y="987432"/>
            <a:ext cx="4629150" cy="4873625"/>
          </a:xfrm>
        </p:spPr>
        <p:txBody>
          <a:bodyPr/>
          <a:lstStyle>
            <a:lvl1pPr>
              <a:defRPr sz="3200">
                <a:solidFill>
                  <a:schemeClr val="tx1"/>
                </a:solidFill>
                <a:latin typeface="Kievit Offc" panose="020B0504030101020102" pitchFamily="34" charset="0"/>
              </a:defRPr>
            </a:lvl1pPr>
            <a:lvl2pPr>
              <a:defRPr sz="2800">
                <a:solidFill>
                  <a:schemeClr val="tx1"/>
                </a:solidFill>
                <a:latin typeface="Kievit Offc" panose="020B0504030101020102" pitchFamily="34" charset="0"/>
              </a:defRPr>
            </a:lvl2pPr>
            <a:lvl3pPr>
              <a:defRPr sz="2400">
                <a:solidFill>
                  <a:schemeClr val="tx1"/>
                </a:solidFill>
                <a:latin typeface="Kievit Offc" panose="020B0504030101020102" pitchFamily="34" charset="0"/>
              </a:defRPr>
            </a:lvl3pPr>
            <a:lvl4pPr>
              <a:defRPr sz="2000">
                <a:solidFill>
                  <a:schemeClr val="tx1"/>
                </a:solidFill>
                <a:latin typeface="Kievit Offc" panose="020B0504030101020102" pitchFamily="34" charset="0"/>
              </a:defRPr>
            </a:lvl4pPr>
            <a:lvl5pPr>
              <a:defRPr sz="2000">
                <a:solidFill>
                  <a:schemeClr val="tx1"/>
                </a:solidFill>
                <a:latin typeface="Kievit Offc" panose="020B0504030101020102"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chemeClr val="tx1"/>
                </a:solidFill>
                <a:latin typeface="Kievit Offc" panose="020B0504030101020102"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Full Image 3">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l="16689" r="8244"/>
          <a:stretch/>
        </p:blipFill>
        <p:spPr>
          <a:xfrm>
            <a:off x="-8238" y="0"/>
            <a:ext cx="9152239" cy="6858000"/>
          </a:xfrm>
          <a:prstGeom prst="rect">
            <a:avLst/>
          </a:prstGeom>
        </p:spPr>
      </p:pic>
      <p:sp>
        <p:nvSpPr>
          <p:cNvPr id="9" name="Title 1"/>
          <p:cNvSpPr>
            <a:spLocks noGrp="1"/>
          </p:cNvSpPr>
          <p:nvPr>
            <p:ph type="ctrTitle" hasCustomPrompt="1"/>
          </p:nvPr>
        </p:nvSpPr>
        <p:spPr>
          <a:xfrm>
            <a:off x="373195" y="2343437"/>
            <a:ext cx="4997877" cy="3480716"/>
          </a:xfrm>
          <a:prstGeom prst="rect">
            <a:avLst/>
          </a:prstGeo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2138" y="181852"/>
            <a:ext cx="2739561" cy="1127738"/>
          </a:xfrm>
          <a:prstGeom prst="rect">
            <a:avLst/>
          </a:prstGeom>
        </p:spPr>
      </p:pic>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 Black - No Crest">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32"/>
            <a:ext cx="4629150" cy="4873625"/>
          </a:xfrm>
        </p:spPr>
        <p:txBody>
          <a:bodyPr/>
          <a:lstStyle>
            <a:lvl1pPr marL="0" indent="0">
              <a:buNone/>
              <a:defRPr sz="3200">
                <a:latin typeface="Kievit Offc" panose="020B0504030101020102"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Kievit Offc" panose="020B0504030101020102"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r>
              <a:rPr lang="en-US"/>
              <a:t>OREGON STATE UNIVERSITY</a:t>
            </a:r>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 Orange - No Crest">
    <p:spTree>
      <p:nvGrpSpPr>
        <p:cNvPr id="1" name=""/>
        <p:cNvGrpSpPr/>
        <p:nvPr/>
      </p:nvGrpSpPr>
      <p:grpSpPr>
        <a:xfrm>
          <a:off x="0" y="0"/>
          <a:ext cx="0" cy="0"/>
          <a:chOff x="0" y="0"/>
          <a:chExt cx="0" cy="0"/>
        </a:xfrm>
      </p:grpSpPr>
      <p:sp>
        <p:nvSpPr>
          <p:cNvPr id="10" name="Rectangle 9"/>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32"/>
            <a:ext cx="4629150" cy="4873625"/>
          </a:xfrm>
        </p:spPr>
        <p:txBody>
          <a:bodyPr/>
          <a:lstStyle>
            <a:lvl1pPr marL="0" indent="0">
              <a:buNone/>
              <a:defRPr sz="3200">
                <a:latin typeface="Kievit Offc" panose="020B0504030101020102"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atin typeface="Kievit Offc" panose="020B0504030101020102"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latin typeface="Kievit Offc" panose="020B0504030101020102" pitchFamily="34" charset="0"/>
              </a:defRPr>
            </a:lvl1pPr>
          </a:lstStyle>
          <a:p>
            <a:r>
              <a:rPr lang="en-US"/>
              <a:t>OREGON STATE UNIVERSITY</a:t>
            </a:r>
          </a:p>
        </p:txBody>
      </p:sp>
      <p:sp>
        <p:nvSpPr>
          <p:cNvPr id="7" name="Slide Number Placeholder 6"/>
          <p:cNvSpPr>
            <a:spLocks noGrp="1"/>
          </p:cNvSpPr>
          <p:nvPr>
            <p:ph type="sldNum" sz="quarter" idx="12"/>
          </p:nvPr>
        </p:nvSpPr>
        <p:spPr/>
        <p:txBody>
          <a:bodyPr/>
          <a:lstStyle>
            <a:lvl1pPr>
              <a:defRPr>
                <a:latin typeface="Kievit Offc" panose="020B0504030101020102" pitchFamily="34" charset="0"/>
              </a:defRPr>
            </a:lvl1pPr>
          </a:lstStyle>
          <a:p>
            <a:fld id="{AAB6004F-53F9-E74D-AC89-56EA63355CB3}" type="slidenum">
              <a:rPr lang="en-US" smtClean="0"/>
              <a:pPr/>
              <a:t>‹#›</a:t>
            </a:fld>
            <a:endParaRPr lang="en-US"/>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 White - No Crest">
    <p:spTree>
      <p:nvGrpSpPr>
        <p:cNvPr id="1" name=""/>
        <p:cNvGrpSpPr/>
        <p:nvPr/>
      </p:nvGrpSpPr>
      <p:grpSpPr>
        <a:xfrm>
          <a:off x="0" y="0"/>
          <a:ext cx="0" cy="0"/>
          <a:chOff x="0" y="0"/>
          <a:chExt cx="0" cy="0"/>
        </a:xfrm>
      </p:grpSpPr>
      <p:sp>
        <p:nvSpPr>
          <p:cNvPr id="10" name="Rectangle 9"/>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629841" y="457200"/>
            <a:ext cx="2949178" cy="1600200"/>
          </a:xfrm>
        </p:spPr>
        <p:txBody>
          <a:bodyPr anchor="b"/>
          <a:lstStyle>
            <a:lvl1pPr>
              <a:defRPr sz="3200">
                <a:solidFill>
                  <a:schemeClr val="tx1"/>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3887391" y="987432"/>
            <a:ext cx="4629150" cy="4873625"/>
          </a:xfrm>
        </p:spPr>
        <p:txBody>
          <a:bodyPr/>
          <a:lstStyle>
            <a:lvl1pPr marL="0" indent="0">
              <a:buNone/>
              <a:defRPr sz="3200">
                <a:solidFill>
                  <a:schemeClr val="tx1"/>
                </a:solidFill>
                <a:latin typeface="Kievit Offc" panose="020B0504030101020102" pitchFamily="34" charset="0"/>
              </a:defRPr>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chemeClr val="tx1"/>
                </a:solidFill>
                <a:latin typeface="Kievit Offc" panose="020B0504030101020102" pitchFamily="34" charset="0"/>
              </a:defRPr>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lvl1pPr>
              <a:defRPr>
                <a:solidFill>
                  <a:schemeClr val="tx1"/>
                </a:solidFill>
                <a:latin typeface="Kievit Offc" panose="020B0504030101020102" pitchFamily="34" charset="0"/>
              </a:defRPr>
            </a:lvl1pPr>
          </a:lstStyle>
          <a:p>
            <a:r>
              <a:rPr lang="en-US"/>
              <a:t>OREGON STATE UNIVERSITY</a:t>
            </a:r>
            <a:endParaRPr lang="en-US" dirty="0"/>
          </a:p>
        </p:txBody>
      </p:sp>
      <p:sp>
        <p:nvSpPr>
          <p:cNvPr id="7" name="Slide Number Placeholder 6"/>
          <p:cNvSpPr>
            <a:spLocks noGrp="1"/>
          </p:cNvSpPr>
          <p:nvPr>
            <p:ph type="sldNum" sz="quarter" idx="12"/>
          </p:nvPr>
        </p:nvSpPr>
        <p:spPr/>
        <p:txBody>
          <a:bodyPr/>
          <a:lstStyle>
            <a:lvl1pPr>
              <a:defRPr>
                <a:solidFill>
                  <a:schemeClr val="tx1"/>
                </a:solidFill>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02B53C-46E7-4E4D-B633-72ADFA346736}" type="datetimeFigureOut">
              <a:rPr lang="en-US" smtClean="0"/>
              <a:t>4/23/2018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769AF-BF06-498D-AD03-1F74E26F4E0A}" type="slidenum">
              <a:rPr lang="en-US" smtClean="0"/>
              <a:t>‹#›</a:t>
            </a:fld>
            <a:endParaRPr lang="en-US"/>
          </a:p>
        </p:txBody>
      </p:sp>
    </p:spTree>
    <p:extLst>
      <p:ext uri="{BB962C8B-B14F-4D97-AF65-F5344CB8AC3E}">
        <p14:creationId xmlns:p14="http://schemas.microsoft.com/office/powerpoint/2010/main" val="3278970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2B53C-46E7-4E4D-B633-72ADFA346736}" type="datetimeFigureOut">
              <a:rPr lang="en-US" smtClean="0"/>
              <a:t>4/23/2018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769AF-BF06-498D-AD03-1F74E26F4E0A}" type="slidenum">
              <a:rPr lang="en-US" smtClean="0"/>
              <a:t>‹#›</a:t>
            </a:fld>
            <a:endParaRPr lang="en-US"/>
          </a:p>
        </p:txBody>
      </p:sp>
    </p:spTree>
    <p:extLst>
      <p:ext uri="{BB962C8B-B14F-4D97-AF65-F5344CB8AC3E}">
        <p14:creationId xmlns:p14="http://schemas.microsoft.com/office/powerpoint/2010/main" val="31492106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102B53C-46E7-4E4D-B633-72ADFA346736}" type="datetimeFigureOut">
              <a:rPr lang="en-US" smtClean="0"/>
              <a:t>4/23/2018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769AF-BF06-498D-AD03-1F74E26F4E0A}" type="slidenum">
              <a:rPr lang="en-US" smtClean="0"/>
              <a:t>‹#›</a:t>
            </a:fld>
            <a:endParaRPr lang="en-US"/>
          </a:p>
        </p:txBody>
      </p:sp>
    </p:spTree>
    <p:extLst>
      <p:ext uri="{BB962C8B-B14F-4D97-AF65-F5344CB8AC3E}">
        <p14:creationId xmlns:p14="http://schemas.microsoft.com/office/powerpoint/2010/main" val="29112008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02B53C-46E7-4E4D-B633-72ADFA346736}" type="datetimeFigureOut">
              <a:rPr lang="en-US" smtClean="0"/>
              <a:t>4/23/2018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769AF-BF06-498D-AD03-1F74E26F4E0A}" type="slidenum">
              <a:rPr lang="en-US" smtClean="0"/>
              <a:t>‹#›</a:t>
            </a:fld>
            <a:endParaRPr lang="en-US"/>
          </a:p>
        </p:txBody>
      </p:sp>
    </p:spTree>
    <p:extLst>
      <p:ext uri="{BB962C8B-B14F-4D97-AF65-F5344CB8AC3E}">
        <p14:creationId xmlns:p14="http://schemas.microsoft.com/office/powerpoint/2010/main" val="433112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02B53C-46E7-4E4D-B633-72ADFA346736}" type="datetimeFigureOut">
              <a:rPr lang="en-US" smtClean="0"/>
              <a:t>4/23/2018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C769AF-BF06-498D-AD03-1F74E26F4E0A}" type="slidenum">
              <a:rPr lang="en-US" smtClean="0"/>
              <a:t>‹#›</a:t>
            </a:fld>
            <a:endParaRPr lang="en-US"/>
          </a:p>
        </p:txBody>
      </p:sp>
    </p:spTree>
    <p:extLst>
      <p:ext uri="{BB962C8B-B14F-4D97-AF65-F5344CB8AC3E}">
        <p14:creationId xmlns:p14="http://schemas.microsoft.com/office/powerpoint/2010/main" val="431147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02B53C-46E7-4E4D-B633-72ADFA346736}" type="datetimeFigureOut">
              <a:rPr lang="en-US" smtClean="0"/>
              <a:t>4/23/2018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C769AF-BF06-498D-AD03-1F74E26F4E0A}" type="slidenum">
              <a:rPr lang="en-US" smtClean="0"/>
              <a:t>‹#›</a:t>
            </a:fld>
            <a:endParaRPr lang="en-US"/>
          </a:p>
        </p:txBody>
      </p:sp>
    </p:spTree>
    <p:extLst>
      <p:ext uri="{BB962C8B-B14F-4D97-AF65-F5344CB8AC3E}">
        <p14:creationId xmlns:p14="http://schemas.microsoft.com/office/powerpoint/2010/main" val="25944640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02B53C-46E7-4E4D-B633-72ADFA346736}" type="datetimeFigureOut">
              <a:rPr lang="en-US" smtClean="0"/>
              <a:t>4/23/2018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C769AF-BF06-498D-AD03-1F74E26F4E0A}" type="slidenum">
              <a:rPr lang="en-US" smtClean="0"/>
              <a:t>‹#›</a:t>
            </a:fld>
            <a:endParaRPr lang="en-US"/>
          </a:p>
        </p:txBody>
      </p:sp>
    </p:spTree>
    <p:extLst>
      <p:ext uri="{BB962C8B-B14F-4D97-AF65-F5344CB8AC3E}">
        <p14:creationId xmlns:p14="http://schemas.microsoft.com/office/powerpoint/2010/main" val="3305961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Full Image 4">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8986" r="16014"/>
          <a:stretch/>
        </p:blipFill>
        <p:spPr>
          <a:xfrm>
            <a:off x="-8238" y="0"/>
            <a:ext cx="9144000" cy="6858000"/>
          </a:xfrm>
          <a:prstGeom prst="rect">
            <a:avLst/>
          </a:prstGeom>
        </p:spPr>
      </p:pic>
      <p:sp>
        <p:nvSpPr>
          <p:cNvPr id="2" name="Title 1"/>
          <p:cNvSpPr>
            <a:spLocks noGrp="1"/>
          </p:cNvSpPr>
          <p:nvPr>
            <p:ph type="ctrTitle" hasCustomPrompt="1"/>
          </p:nvPr>
        </p:nvSpPr>
        <p:spPr>
          <a:xfrm>
            <a:off x="800101" y="1866359"/>
            <a:ext cx="4628634" cy="3480716"/>
          </a:xfrm>
        </p:spPr>
        <p:txBody>
          <a:bodyPr wrap="square" lIns="0" tIns="0" rIns="0" bIns="0" anchor="t" anchorCtr="0">
            <a:normAutofit/>
          </a:bodyPr>
          <a:lstStyle>
            <a:lvl1pPr algn="l">
              <a:defRPr sz="8000" cap="all" baseline="0">
                <a:solidFill>
                  <a:schemeClr val="tx1"/>
                </a:solidFill>
                <a:latin typeface="Stratum2 Bold" charset="0"/>
              </a:defRPr>
            </a:lvl1pPr>
          </a:lstStyle>
          <a:p>
            <a:r>
              <a:rPr lang="en-US" dirty="0"/>
              <a:t>Headline or title of event</a:t>
            </a:r>
          </a:p>
        </p:txBody>
      </p:sp>
      <p:sp>
        <p:nvSpPr>
          <p:cNvPr id="14" name="Subtitle 2"/>
          <p:cNvSpPr>
            <a:spLocks noGrp="1"/>
          </p:cNvSpPr>
          <p:nvPr>
            <p:ph type="subTitle" idx="1" hasCustomPrompt="1"/>
          </p:nvPr>
        </p:nvSpPr>
        <p:spPr>
          <a:xfrm>
            <a:off x="275968" y="544353"/>
            <a:ext cx="8587946" cy="456108"/>
          </a:xfrm>
          <a:prstGeom prst="rect">
            <a:avLst/>
          </a:prstGeom>
        </p:spPr>
        <p:txBody>
          <a:bodyPr lIns="0" tIns="0" rIns="0" bIns="0">
            <a:normAutofit/>
          </a:bodyPr>
          <a:lstStyle>
            <a:lvl1pPr marL="0" indent="0" algn="l">
              <a:lnSpc>
                <a:spcPts val="1800"/>
              </a:lnSpc>
              <a:buNone/>
              <a:defRPr sz="2000" baseline="0">
                <a:solidFill>
                  <a:schemeClr val="bg1"/>
                </a:solidFill>
                <a:latin typeface="Rufina-Stencil-Bold"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College or department</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2138" y="5730262"/>
            <a:ext cx="2739561" cy="1127738"/>
          </a:xfrm>
          <a:prstGeom prst="rect">
            <a:avLst/>
          </a:prstGeom>
        </p:spPr>
      </p:pic>
    </p:spTree>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F102B53C-46E7-4E4D-B633-72ADFA346736}" type="datetimeFigureOut">
              <a:rPr lang="en-US" smtClean="0"/>
              <a:t>4/23/2018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769AF-BF06-498D-AD03-1F74E26F4E0A}" type="slidenum">
              <a:rPr lang="en-US" smtClean="0"/>
              <a:t>‹#›</a:t>
            </a:fld>
            <a:endParaRPr lang="en-US"/>
          </a:p>
        </p:txBody>
      </p:sp>
    </p:spTree>
    <p:extLst>
      <p:ext uri="{BB962C8B-B14F-4D97-AF65-F5344CB8AC3E}">
        <p14:creationId xmlns:p14="http://schemas.microsoft.com/office/powerpoint/2010/main" val="8774043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F102B53C-46E7-4E4D-B633-72ADFA346736}" type="datetimeFigureOut">
              <a:rPr lang="en-US" smtClean="0"/>
              <a:t>4/23/2018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C769AF-BF06-498D-AD03-1F74E26F4E0A}" type="slidenum">
              <a:rPr lang="en-US" smtClean="0"/>
              <a:t>‹#›</a:t>
            </a:fld>
            <a:endParaRPr lang="en-US"/>
          </a:p>
        </p:txBody>
      </p:sp>
    </p:spTree>
    <p:extLst>
      <p:ext uri="{BB962C8B-B14F-4D97-AF65-F5344CB8AC3E}">
        <p14:creationId xmlns:p14="http://schemas.microsoft.com/office/powerpoint/2010/main" val="39207396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2B53C-46E7-4E4D-B633-72ADFA346736}" type="datetimeFigureOut">
              <a:rPr lang="en-US" smtClean="0"/>
              <a:t>4/23/2018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769AF-BF06-498D-AD03-1F74E26F4E0A}" type="slidenum">
              <a:rPr lang="en-US" smtClean="0"/>
              <a:t>‹#›</a:t>
            </a:fld>
            <a:endParaRPr lang="en-US"/>
          </a:p>
        </p:txBody>
      </p:sp>
    </p:spTree>
    <p:extLst>
      <p:ext uri="{BB962C8B-B14F-4D97-AF65-F5344CB8AC3E}">
        <p14:creationId xmlns:p14="http://schemas.microsoft.com/office/powerpoint/2010/main" val="592267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02B53C-46E7-4E4D-B633-72ADFA346736}" type="datetimeFigureOut">
              <a:rPr lang="en-US" smtClean="0"/>
              <a:t>4/23/2018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C769AF-BF06-498D-AD03-1F74E26F4E0A}" type="slidenum">
              <a:rPr lang="en-US" smtClean="0"/>
              <a:t>‹#›</a:t>
            </a:fld>
            <a:endParaRPr lang="en-US"/>
          </a:p>
        </p:txBody>
      </p:sp>
    </p:spTree>
    <p:extLst>
      <p:ext uri="{BB962C8B-B14F-4D97-AF65-F5344CB8AC3E}">
        <p14:creationId xmlns:p14="http://schemas.microsoft.com/office/powerpoint/2010/main" val="8652276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 Slide - Full Imag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0" y="0"/>
            <a:ext cx="9144000" cy="6858000"/>
          </a:xfrm>
          <a:prstGeom prst="rect">
            <a:avLst/>
          </a:prstGeom>
        </p:spPr>
      </p:pic>
      <p:sp>
        <p:nvSpPr>
          <p:cNvPr id="8" name="Title 1"/>
          <p:cNvSpPr>
            <a:spLocks noGrp="1"/>
          </p:cNvSpPr>
          <p:nvPr>
            <p:ph type="ctrTitle" hasCustomPrompt="1"/>
          </p:nvPr>
        </p:nvSpPr>
        <p:spPr>
          <a:xfrm>
            <a:off x="127688" y="2483052"/>
            <a:ext cx="5375563" cy="3480716"/>
          </a:xfrm>
          <a:prstGeom prst="rect">
            <a:avLst/>
          </a:prstGeom>
        </p:spPr>
        <p:txBody>
          <a:bodyPr wrap="square" lIns="0" tIns="0" rIns="0" bIns="0" anchor="t" anchorCtr="0">
            <a:normAutofit/>
          </a:bodyPr>
          <a:lstStyle>
            <a:lvl1pPr algn="l">
              <a:defRPr sz="5400" cap="all" baseline="0">
                <a:solidFill>
                  <a:srgbClr val="DC4405"/>
                </a:solidFill>
                <a:latin typeface="Stratum2 Bold" charset="0"/>
              </a:defRPr>
            </a:lvl1pPr>
          </a:lstStyle>
          <a:p>
            <a:r>
              <a:rPr lang="en-US" dirty="0"/>
              <a:t>Headline or title of event</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56252" y="5727152"/>
            <a:ext cx="2747117" cy="1130848"/>
          </a:xfrm>
          <a:prstGeom prst="rect">
            <a:avLst/>
          </a:prstGeom>
        </p:spPr>
      </p:pic>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7687" y="109359"/>
            <a:ext cx="1355124" cy="1337676"/>
          </a:xfrm>
          <a:prstGeom prst="rect">
            <a:avLst/>
          </a:prstGeom>
        </p:spPr>
      </p:pic>
      <p:sp>
        <p:nvSpPr>
          <p:cNvPr id="11" name="Subtitle 4"/>
          <p:cNvSpPr>
            <a:spLocks noGrp="1"/>
          </p:cNvSpPr>
          <p:nvPr>
            <p:ph type="subTitle" idx="4294967295"/>
          </p:nvPr>
        </p:nvSpPr>
        <p:spPr>
          <a:xfrm>
            <a:off x="378209" y="6200384"/>
            <a:ext cx="6392787" cy="456108"/>
          </a:xfrm>
        </p:spPr>
        <p:txBody>
          <a:bodyPr>
            <a:normAutofit fontScale="55000" lnSpcReduction="20000"/>
          </a:bodyPr>
          <a:lstStyle>
            <a:lvl1pPr marL="0" indent="0">
              <a:buNone/>
              <a:defRPr/>
            </a:lvl1pPr>
          </a:lstStyle>
          <a:p>
            <a:pPr marL="0" indent="0">
              <a:buNone/>
            </a:pPr>
            <a:r>
              <a:rPr lang="en-US" dirty="0"/>
              <a:t>Extension Service Family and Community Health SNAP-Ed Program, </a:t>
            </a:r>
            <a:br>
              <a:rPr lang="en-US" dirty="0"/>
            </a:br>
            <a:r>
              <a:rPr lang="en-US" dirty="0"/>
              <a:t>College of Public Health and Human Sciences</a:t>
            </a:r>
          </a:p>
          <a:p>
            <a:endParaRPr lang="en-US" dirty="0"/>
          </a:p>
        </p:txBody>
      </p:sp>
    </p:spTree>
    <p:extLst>
      <p:ext uri="{BB962C8B-B14F-4D97-AF65-F5344CB8AC3E}">
        <p14:creationId xmlns:p14="http://schemas.microsoft.com/office/powerpoint/2010/main" val="2213114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 Full Image 5">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14380" r="10416"/>
          <a:stretch/>
        </p:blipFill>
        <p:spPr>
          <a:xfrm>
            <a:off x="0" y="0"/>
            <a:ext cx="9168714" cy="6858000"/>
          </a:xfrm>
          <a:prstGeom prst="rect">
            <a:avLst/>
          </a:prstGeom>
        </p:spPr>
      </p:pic>
      <p:sp>
        <p:nvSpPr>
          <p:cNvPr id="2" name="Title 1"/>
          <p:cNvSpPr>
            <a:spLocks noGrp="1"/>
          </p:cNvSpPr>
          <p:nvPr>
            <p:ph type="ctrTitle" hasCustomPrompt="1"/>
          </p:nvPr>
        </p:nvSpPr>
        <p:spPr>
          <a:xfrm>
            <a:off x="3021495" y="1866359"/>
            <a:ext cx="5784574" cy="3480716"/>
          </a:xfrm>
        </p:spPr>
        <p:txBody>
          <a:bodyPr wrap="square" lIns="0" tIns="0" rIns="0" bIns="0" anchor="t" anchorCtr="0">
            <a:normAutofit/>
          </a:bodyPr>
          <a:lstStyle>
            <a:lvl1pPr algn="r">
              <a:defRPr sz="8000" cap="all" baseline="0">
                <a:solidFill>
                  <a:schemeClr val="bg1"/>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800101" y="544353"/>
            <a:ext cx="8005968" cy="456108"/>
          </a:xfrm>
        </p:spPr>
        <p:txBody>
          <a:bodyPr lIns="0" tIns="0" rIns="0" bIns="0">
            <a:normAutofit/>
          </a:bodyPr>
          <a:lstStyle>
            <a:lvl1pPr marL="0" indent="0" algn="r">
              <a:lnSpc>
                <a:spcPts val="1800"/>
              </a:lnSpc>
              <a:buNone/>
              <a:defRPr sz="2000" baseline="0">
                <a:solidFill>
                  <a:schemeClr val="bg1"/>
                </a:solidFill>
                <a:latin typeface="Rufina-Stencil-Bold"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College or department</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24352" y="5730262"/>
            <a:ext cx="2739561" cy="1127738"/>
          </a:xfrm>
          <a:prstGeom prst="rect">
            <a:avLst/>
          </a:prstGeom>
        </p:spPr>
      </p:pic>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 Black">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800101" y="1866365"/>
            <a:ext cx="75438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800101" y="544353"/>
            <a:ext cx="7543800" cy="456108"/>
          </a:xfrm>
        </p:spPr>
        <p:txBody>
          <a:bodyPr lIns="0" tIns="0" rIns="0" bIns="0">
            <a:normAutofit/>
          </a:bodyPr>
          <a:lstStyle>
            <a:lvl1pPr marL="0" indent="0" algn="l">
              <a:lnSpc>
                <a:spcPts val="1800"/>
              </a:lnSpc>
              <a:buNone/>
              <a:defRPr sz="2000" baseline="0">
                <a:solidFill>
                  <a:schemeClr val="bg1"/>
                </a:solidFill>
                <a:latin typeface="Rufina-Stencil-Bold"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College or department</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56251" y="5727152"/>
            <a:ext cx="2747117" cy="1130848"/>
          </a:xfrm>
          <a:prstGeom prst="rect">
            <a:avLst/>
          </a:prstGeom>
        </p:spPr>
      </p:pic>
    </p:spTree>
    <p:extLst>
      <p:ext uri="{BB962C8B-B14F-4D97-AF65-F5344CB8AC3E}">
        <p14:creationId xmlns:p14="http://schemas.microsoft.com/office/powerpoint/2010/main" val="1525237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 Orange - No Crest">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solidFill>
            <a:srgbClr val="DC44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800101" y="1866365"/>
            <a:ext cx="7543800" cy="3748071"/>
          </a:xfrm>
        </p:spPr>
        <p:txBody>
          <a:bodyPr wrap="square" lIns="0" tIns="0" rIns="0" bIns="0" anchor="t" anchorCtr="0">
            <a:normAutofit/>
          </a:bodyPr>
          <a:lstStyle>
            <a:lvl1pPr algn="l">
              <a:defRPr sz="8000" cap="all" baseline="0">
                <a:solidFill>
                  <a:schemeClr val="bg1"/>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800101" y="544353"/>
            <a:ext cx="7543800" cy="456108"/>
          </a:xfrm>
        </p:spPr>
        <p:txBody>
          <a:bodyPr lIns="0" tIns="0" rIns="0" bIns="0">
            <a:normAutofit/>
          </a:bodyPr>
          <a:lstStyle>
            <a:lvl1pPr marL="0" indent="0" algn="l">
              <a:lnSpc>
                <a:spcPts val="1800"/>
              </a:lnSpc>
              <a:buNone/>
              <a:defRPr sz="2000" baseline="0">
                <a:solidFill>
                  <a:schemeClr val="tx1"/>
                </a:solidFill>
                <a:latin typeface="Rufina-Stencil-Bold"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College </a:t>
            </a:r>
            <a:r>
              <a:rPr lang="en-US"/>
              <a:t>or department</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56250" y="5727151"/>
            <a:ext cx="2747117" cy="1130849"/>
          </a:xfrm>
          <a:prstGeom prst="rect">
            <a:avLst/>
          </a:prstGeom>
        </p:spPr>
      </p:pic>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 White - No Crest">
    <p:spTree>
      <p:nvGrpSpPr>
        <p:cNvPr id="1" name=""/>
        <p:cNvGrpSpPr/>
        <p:nvPr/>
      </p:nvGrpSpPr>
      <p:grpSpPr>
        <a:xfrm>
          <a:off x="0" y="0"/>
          <a:ext cx="0" cy="0"/>
          <a:chOff x="0" y="0"/>
          <a:chExt cx="0" cy="0"/>
        </a:xfrm>
      </p:grpSpPr>
      <p:sp>
        <p:nvSpPr>
          <p:cNvPr id="8" name="Rectangle 7"/>
          <p:cNvSpPr/>
          <p:nvPr userDrawn="1"/>
        </p:nvSpPr>
        <p:spPr>
          <a:xfrm>
            <a:off x="1"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hasCustomPrompt="1"/>
          </p:nvPr>
        </p:nvSpPr>
        <p:spPr>
          <a:xfrm>
            <a:off x="800101" y="1866365"/>
            <a:ext cx="7543800" cy="3748071"/>
          </a:xfrm>
        </p:spPr>
        <p:txBody>
          <a:bodyPr wrap="square" lIns="0" tIns="0" rIns="0" bIns="0" anchor="t" anchorCtr="0">
            <a:normAutofit/>
          </a:bodyPr>
          <a:lstStyle>
            <a:lvl1pPr algn="l">
              <a:defRPr sz="8000" cap="all" baseline="0">
                <a:solidFill>
                  <a:srgbClr val="DC4405"/>
                </a:solidFill>
                <a:latin typeface="Stratum2 Bold" charset="0"/>
              </a:defRPr>
            </a:lvl1pPr>
          </a:lstStyle>
          <a:p>
            <a:r>
              <a:rPr lang="en-US" dirty="0"/>
              <a:t>Headline or title of event</a:t>
            </a:r>
          </a:p>
        </p:txBody>
      </p:sp>
      <p:sp>
        <p:nvSpPr>
          <p:cNvPr id="3" name="Subtitle 2"/>
          <p:cNvSpPr>
            <a:spLocks noGrp="1"/>
          </p:cNvSpPr>
          <p:nvPr>
            <p:ph type="subTitle" idx="1" hasCustomPrompt="1"/>
          </p:nvPr>
        </p:nvSpPr>
        <p:spPr>
          <a:xfrm>
            <a:off x="800101" y="544353"/>
            <a:ext cx="7543800" cy="456108"/>
          </a:xfrm>
        </p:spPr>
        <p:txBody>
          <a:bodyPr lIns="0" tIns="0" rIns="0" bIns="0">
            <a:normAutofit/>
          </a:bodyPr>
          <a:lstStyle>
            <a:lvl1pPr marL="0" indent="0" algn="l">
              <a:lnSpc>
                <a:spcPts val="1800"/>
              </a:lnSpc>
              <a:buNone/>
              <a:defRPr sz="2000" baseline="0">
                <a:solidFill>
                  <a:schemeClr val="tx1"/>
                </a:solidFill>
                <a:latin typeface="Rufina-Stencil-Bold"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College </a:t>
            </a:r>
            <a:r>
              <a:rPr lang="en-US"/>
              <a:t>or department</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24352" y="5730262"/>
            <a:ext cx="2739561" cy="1127738"/>
          </a:xfrm>
          <a:prstGeom prst="rect">
            <a:avLst/>
          </a:prstGeom>
        </p:spPr>
      </p:pic>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 Black - No Crest">
    <p:spTree>
      <p:nvGrpSpPr>
        <p:cNvPr id="1" name=""/>
        <p:cNvGrpSpPr/>
        <p:nvPr/>
      </p:nvGrpSpPr>
      <p:grpSpPr>
        <a:xfrm>
          <a:off x="0" y="0"/>
          <a:ext cx="0" cy="0"/>
          <a:chOff x="0" y="0"/>
          <a:chExt cx="0" cy="0"/>
        </a:xfrm>
      </p:grpSpPr>
      <p:sp>
        <p:nvSpPr>
          <p:cNvPr id="7" name="Rectangle 6"/>
          <p:cNvSpPr/>
          <p:nvPr userDrawn="1"/>
        </p:nvSpPr>
        <p:spPr>
          <a:xfrm>
            <a:off x="1"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20876" y="365129"/>
            <a:ext cx="8663632" cy="1325563"/>
          </a:xfrm>
        </p:spPr>
        <p:txBody>
          <a:bodyPr/>
          <a:lstStyle/>
          <a:p>
            <a:r>
              <a:rPr lang="en-US"/>
              <a:t>Click to edit Master title style</a:t>
            </a:r>
            <a:endParaRPr lang="en-US" dirty="0"/>
          </a:p>
        </p:txBody>
      </p:sp>
      <p:sp>
        <p:nvSpPr>
          <p:cNvPr id="3" name="Content Placeholder 2"/>
          <p:cNvSpPr>
            <a:spLocks noGrp="1"/>
          </p:cNvSpPr>
          <p:nvPr>
            <p:ph idx="1"/>
          </p:nvPr>
        </p:nvSpPr>
        <p:spPr>
          <a:xfrm>
            <a:off x="220877" y="1825625"/>
            <a:ext cx="8663631" cy="4351338"/>
          </a:xfrm>
        </p:spPr>
        <p:txBody>
          <a:bodyPr/>
          <a:lstStyle>
            <a:lvl1pPr>
              <a:defRPr>
                <a:latin typeface="Kievit Offc" panose="020B0504030101020102" pitchFamily="34" charset="0"/>
              </a:defRPr>
            </a:lvl1pPr>
            <a:lvl2pPr>
              <a:defRPr>
                <a:latin typeface="Kievit Offc" panose="020B0504030101020102" pitchFamily="34" charset="0"/>
              </a:defRPr>
            </a:lvl2pPr>
            <a:lvl3pPr>
              <a:defRPr>
                <a:latin typeface="Kievit Offc" panose="020B0504030101020102" pitchFamily="34" charset="0"/>
              </a:defRPr>
            </a:lvl3pPr>
            <a:lvl4pPr>
              <a:defRPr>
                <a:latin typeface="Kievit Offc" panose="020B0504030101020102" pitchFamily="34" charset="0"/>
              </a:defRPr>
            </a:lvl4pPr>
            <a:lvl5pPr>
              <a:defRPr>
                <a:latin typeface="Kievit Offc" panose="020B0504030101020102"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398108" y="6226181"/>
            <a:ext cx="5010150" cy="365125"/>
          </a:xfrm>
        </p:spPr>
        <p:txBody>
          <a:bodyPr/>
          <a:lstStyle>
            <a:lvl1pPr>
              <a:defRPr>
                <a:latin typeface="Kievit Offc" panose="020B0504030101020102" pitchFamily="34" charset="0"/>
              </a:defRPr>
            </a:lvl1pPr>
          </a:lstStyle>
          <a:p>
            <a:r>
              <a:rPr lang="en-US" dirty="0"/>
              <a:t>OREGON STATE UNIVERSITY</a:t>
            </a:r>
          </a:p>
        </p:txBody>
      </p:sp>
      <p:sp>
        <p:nvSpPr>
          <p:cNvPr id="6" name="Slide Number Placeholder 5"/>
          <p:cNvSpPr>
            <a:spLocks noGrp="1"/>
          </p:cNvSpPr>
          <p:nvPr>
            <p:ph type="sldNum" sz="quarter" idx="12"/>
          </p:nvPr>
        </p:nvSpPr>
        <p:spPr>
          <a:xfrm>
            <a:off x="8408258" y="6226181"/>
            <a:ext cx="476250" cy="365125"/>
          </a:xfrm>
        </p:spPr>
        <p:txBody>
          <a:bodyPr/>
          <a:lstStyle>
            <a:lvl1pPr>
              <a:defRPr>
                <a:latin typeface="Kievit Offc" panose="020B0504030101020102" pitchFamily="34" charset="0"/>
              </a:defRPr>
            </a:lvl1pPr>
          </a:lstStyle>
          <a:p>
            <a:fld id="{AAB6004F-53F9-E74D-AC89-56EA63355CB3}" type="slidenum">
              <a:rPr lang="en-US" smtClean="0"/>
              <a:pPr/>
              <a:t>‹#›</a:t>
            </a:fld>
            <a:endParaRPr lang="en-US" dirty="0"/>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2.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0.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028950" y="6226181"/>
            <a:ext cx="5010150" cy="365125"/>
          </a:xfrm>
          <a:prstGeom prst="rect">
            <a:avLst/>
          </a:prstGeom>
        </p:spPr>
        <p:txBody>
          <a:bodyPr vert="horz" lIns="91440" tIns="45720" rIns="91440" bIns="45720" rtlCol="0" anchor="ctr"/>
          <a:lstStyle>
            <a:lvl1pPr algn="r">
              <a:defRPr sz="1200" baseline="0">
                <a:solidFill>
                  <a:schemeClr val="bg1"/>
                </a:solidFill>
                <a:latin typeface="Kievit Offc" charset="0"/>
              </a:defRPr>
            </a:lvl1pPr>
          </a:lstStyle>
          <a:p>
            <a:r>
              <a:rPr lang="en-US" dirty="0"/>
              <a:t>OREGON STATE UNIVERSITY</a:t>
            </a:r>
          </a:p>
        </p:txBody>
      </p:sp>
      <p:sp>
        <p:nvSpPr>
          <p:cNvPr id="6" name="Slide Number Placeholder 5"/>
          <p:cNvSpPr>
            <a:spLocks noGrp="1"/>
          </p:cNvSpPr>
          <p:nvPr>
            <p:ph type="sldNum" sz="quarter" idx="4"/>
          </p:nvPr>
        </p:nvSpPr>
        <p:spPr>
          <a:xfrm>
            <a:off x="8039100" y="6226181"/>
            <a:ext cx="476250" cy="365125"/>
          </a:xfrm>
          <a:prstGeom prst="rect">
            <a:avLst/>
          </a:prstGeom>
        </p:spPr>
        <p:txBody>
          <a:bodyPr vert="horz" lIns="91440" tIns="45720" rIns="91440" bIns="45720" rtlCol="0" anchor="ctr"/>
          <a:lstStyle>
            <a:lvl1pPr algn="l">
              <a:defRPr sz="1200" baseline="0">
                <a:solidFill>
                  <a:schemeClr val="bg1"/>
                </a:solidFill>
                <a:latin typeface="Kievit Offc" charset="0"/>
              </a:defRPr>
            </a:lvl1pPr>
          </a:lstStyle>
          <a:p>
            <a:r>
              <a:rPr lang="en-US" dirty="0"/>
              <a:t>| </a:t>
            </a:r>
            <a:fld id="{AAB6004F-53F9-E74D-AC89-56EA63355CB3}" type="slidenum">
              <a:rPr lang="en-US" smtClean="0"/>
              <a:pPr/>
              <a:t>‹#›</a:t>
            </a:fld>
            <a:endParaRPr lang="en-US" dirty="0"/>
          </a:p>
        </p:txBody>
      </p:sp>
    </p:spTree>
    <p:extLst>
      <p:ext uri="{BB962C8B-B14F-4D97-AF65-F5344CB8AC3E}">
        <p14:creationId xmlns:p14="http://schemas.microsoft.com/office/powerpoint/2010/main" val="679971781"/>
      </p:ext>
    </p:extLst>
  </p:cSld>
  <p:clrMap bg1="lt1" tx1="dk1" bg2="lt2" tx2="dk2" accent1="accent1" accent2="accent2" accent3="accent3" accent4="accent4" accent5="accent5" accent6="accent6" hlink="hlink" folHlink="folHlink"/>
  <p:sldLayoutIdLst>
    <p:sldLayoutId id="2147483703" r:id="rId1"/>
    <p:sldLayoutId id="2147483706" r:id="rId2"/>
    <p:sldLayoutId id="2147483707" r:id="rId3"/>
    <p:sldLayoutId id="2147483704" r:id="rId4"/>
    <p:sldLayoutId id="2147483705" r:id="rId5"/>
    <p:sldLayoutId id="2147483649" r:id="rId6"/>
    <p:sldLayoutId id="2147483677" r:id="rId7"/>
    <p:sldLayoutId id="2147483678" r:id="rId8"/>
    <p:sldLayoutId id="2147483679" r:id="rId9"/>
    <p:sldLayoutId id="2147483659" r:id="rId10"/>
    <p:sldLayoutId id="2147483681" r:id="rId11"/>
    <p:sldLayoutId id="2147483682" r:id="rId12"/>
    <p:sldLayoutId id="2147483683" r:id="rId13"/>
    <p:sldLayoutId id="2147483669"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Lst>
  <p:hf hdr="0" dt="0"/>
  <p:txStyles>
    <p:titleStyle>
      <a:lvl1pPr algn="l" defTabSz="914354" rtl="0" eaLnBrk="1" latinLnBrk="0" hangingPunct="1">
        <a:lnSpc>
          <a:spcPct val="90000"/>
        </a:lnSpc>
        <a:spcBef>
          <a:spcPct val="0"/>
        </a:spcBef>
        <a:buNone/>
        <a:defRPr sz="4400" kern="1200" baseline="0">
          <a:solidFill>
            <a:schemeClr val="bg1"/>
          </a:solidFill>
          <a:latin typeface="Rufina-Stencil-Bold" charset="0"/>
          <a:ea typeface="+mj-ea"/>
          <a:cs typeface="+mj-cs"/>
        </a:defRPr>
      </a:lvl1pPr>
    </p:titleStyle>
    <p:bodyStyle>
      <a:lvl1pPr marL="228589" indent="-228589" algn="l" defTabSz="914354" rtl="0" eaLnBrk="1" latinLnBrk="0" hangingPunct="1">
        <a:lnSpc>
          <a:spcPct val="90000"/>
        </a:lnSpc>
        <a:spcBef>
          <a:spcPts val="1000"/>
        </a:spcBef>
        <a:buFont typeface="Arial"/>
        <a:buChar char="•"/>
        <a:defRPr sz="2800" kern="1200" baseline="0">
          <a:solidFill>
            <a:schemeClr val="bg1"/>
          </a:solidFill>
          <a:latin typeface="Kievit Offc" charset="0"/>
          <a:ea typeface="+mn-ea"/>
          <a:cs typeface="+mn-cs"/>
        </a:defRPr>
      </a:lvl1pPr>
      <a:lvl2pPr marL="685766" indent="-228589" algn="l" defTabSz="914354" rtl="0" eaLnBrk="1" latinLnBrk="0" hangingPunct="1">
        <a:lnSpc>
          <a:spcPct val="90000"/>
        </a:lnSpc>
        <a:spcBef>
          <a:spcPts val="500"/>
        </a:spcBef>
        <a:buFont typeface="Arial"/>
        <a:buChar char="•"/>
        <a:defRPr sz="2400" kern="1200" baseline="0">
          <a:solidFill>
            <a:schemeClr val="bg1"/>
          </a:solidFill>
          <a:latin typeface="Kievit Offc" charset="0"/>
          <a:ea typeface="+mn-ea"/>
          <a:cs typeface="+mn-cs"/>
        </a:defRPr>
      </a:lvl2pPr>
      <a:lvl3pPr marL="1142942" indent="-228589" algn="l" defTabSz="914354" rtl="0" eaLnBrk="1" latinLnBrk="0" hangingPunct="1">
        <a:lnSpc>
          <a:spcPct val="90000"/>
        </a:lnSpc>
        <a:spcBef>
          <a:spcPts val="500"/>
        </a:spcBef>
        <a:buFont typeface="Arial"/>
        <a:buChar char="•"/>
        <a:defRPr sz="2000" kern="1200" baseline="0">
          <a:solidFill>
            <a:schemeClr val="bg1"/>
          </a:solidFill>
          <a:latin typeface="Kievit Offc" charset="0"/>
          <a:ea typeface="+mn-ea"/>
          <a:cs typeface="+mn-cs"/>
        </a:defRPr>
      </a:lvl3pPr>
      <a:lvl4pPr marL="1600120" indent="-228589" algn="l" defTabSz="914354" rtl="0" eaLnBrk="1" latinLnBrk="0" hangingPunct="1">
        <a:lnSpc>
          <a:spcPct val="90000"/>
        </a:lnSpc>
        <a:spcBef>
          <a:spcPts val="500"/>
        </a:spcBef>
        <a:buFont typeface="Arial"/>
        <a:buChar char="•"/>
        <a:defRPr sz="1800" kern="1200" baseline="0">
          <a:solidFill>
            <a:schemeClr val="bg1"/>
          </a:solidFill>
          <a:latin typeface="Kievit Offc" charset="0"/>
          <a:ea typeface="+mn-ea"/>
          <a:cs typeface="+mn-cs"/>
        </a:defRPr>
      </a:lvl4pPr>
      <a:lvl5pPr marL="2057298" indent="-228589" algn="l" defTabSz="914354" rtl="0" eaLnBrk="1" latinLnBrk="0" hangingPunct="1">
        <a:lnSpc>
          <a:spcPct val="90000"/>
        </a:lnSpc>
        <a:spcBef>
          <a:spcPts val="500"/>
        </a:spcBef>
        <a:buFont typeface="Arial"/>
        <a:buChar char="•"/>
        <a:defRPr sz="1800" kern="1200" baseline="0">
          <a:solidFill>
            <a:schemeClr val="bg1"/>
          </a:solidFill>
          <a:latin typeface="Kievit Offc" charset="0"/>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102B53C-46E7-4E4D-B633-72ADFA346736}" type="datetimeFigureOut">
              <a:rPr lang="en-US" smtClean="0"/>
              <a:t>4/23/2018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EC769AF-BF06-498D-AD03-1F74E26F4E0A}" type="slidenum">
              <a:rPr lang="en-US" smtClean="0"/>
              <a:t>‹#›</a:t>
            </a:fld>
            <a:endParaRPr lang="en-US"/>
          </a:p>
        </p:txBody>
      </p:sp>
    </p:spTree>
    <p:extLst>
      <p:ext uri="{BB962C8B-B14F-4D97-AF65-F5344CB8AC3E}">
        <p14:creationId xmlns:p14="http://schemas.microsoft.com/office/powerpoint/2010/main" val="28078909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24.JP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ctrTitle"/>
          </p:nvPr>
        </p:nvSpPr>
        <p:spPr>
          <a:xfrm>
            <a:off x="582706" y="1712260"/>
            <a:ext cx="7969622" cy="3533508"/>
          </a:xfrm>
          <a:solidFill>
            <a:schemeClr val="accent2">
              <a:lumMod val="40000"/>
              <a:lumOff val="60000"/>
              <a:alpha val="62000"/>
            </a:schemeClr>
          </a:solidFill>
        </p:spPr>
        <p:txBody>
          <a:bodyPr>
            <a:normAutofit fontScale="90000"/>
          </a:bodyPr>
          <a:lstStyle/>
          <a:p>
            <a:r>
              <a:rPr lang="en-US" cap="none" dirty="0" smtClean="0">
                <a:solidFill>
                  <a:schemeClr val="bg1"/>
                </a:solidFill>
                <a:effectLst>
                  <a:outerShdw blurRad="38100" dist="38100" dir="2700000" algn="tl">
                    <a:srgbClr val="000000">
                      <a:alpha val="43137"/>
                    </a:srgbClr>
                  </a:outerShdw>
                </a:effectLst>
              </a:rPr>
              <a:t>Success Stories: </a:t>
            </a:r>
            <a:br>
              <a:rPr lang="en-US" cap="none" dirty="0" smtClean="0">
                <a:solidFill>
                  <a:schemeClr val="bg1"/>
                </a:solidFill>
                <a:effectLst>
                  <a:outerShdw blurRad="38100" dist="38100" dir="2700000" algn="tl">
                    <a:srgbClr val="000000">
                      <a:alpha val="43137"/>
                    </a:srgbClr>
                  </a:outerShdw>
                </a:effectLst>
              </a:rPr>
            </a:br>
            <a:r>
              <a:rPr lang="en-US" cap="none" dirty="0" smtClean="0">
                <a:effectLst>
                  <a:outerShdw blurRad="38100" dist="38100" dir="2700000" algn="tl">
                    <a:srgbClr val="000000">
                      <a:alpha val="43137"/>
                    </a:srgbClr>
                  </a:outerShdw>
                </a:effectLst>
              </a:rPr>
              <a:t>Deepening Connections Between Food Hero and School Meals</a:t>
            </a:r>
            <a:br>
              <a:rPr lang="en-US" cap="none" dirty="0" smtClean="0">
                <a:effectLst>
                  <a:outerShdw blurRad="38100" dist="38100" dir="2700000" algn="tl">
                    <a:srgbClr val="000000">
                      <a:alpha val="43137"/>
                    </a:srgbClr>
                  </a:outerShdw>
                </a:effectLst>
              </a:rPr>
            </a:br>
            <a:r>
              <a:rPr lang="en-US" sz="900" cap="none" dirty="0" smtClean="0">
                <a:solidFill>
                  <a:schemeClr val="bg1"/>
                </a:solidFill>
                <a:effectLst>
                  <a:outerShdw blurRad="38100" dist="38100" dir="2700000" algn="tl">
                    <a:srgbClr val="000000">
                      <a:alpha val="43137"/>
                    </a:srgbClr>
                  </a:outerShdw>
                </a:effectLst>
              </a:rPr>
              <a:t> </a:t>
            </a:r>
            <a:r>
              <a:rPr lang="en-US" sz="2700" dirty="0" smtClean="0"/>
              <a:t/>
            </a:r>
            <a:br>
              <a:rPr lang="en-US" sz="2700" dirty="0" smtClean="0"/>
            </a:br>
            <a:r>
              <a:rPr lang="en-US" sz="1900" cap="none" dirty="0" smtClean="0">
                <a:solidFill>
                  <a:schemeClr val="bg1"/>
                </a:solidFill>
                <a:effectLst>
                  <a:outerShdw blurRad="38100" dist="38100" dir="2700000" algn="tl">
                    <a:srgbClr val="000000">
                      <a:alpha val="43137"/>
                    </a:srgbClr>
                  </a:outerShdw>
                </a:effectLst>
              </a:rPr>
              <a:t>Sara Wilson Wolfe, MS, RDN, and Elaine Schrumpf, MS, OSU Extension Service</a:t>
            </a:r>
            <a:br>
              <a:rPr lang="en-US" sz="1900" cap="none" dirty="0" smtClean="0">
                <a:solidFill>
                  <a:schemeClr val="bg1"/>
                </a:solidFill>
                <a:effectLst>
                  <a:outerShdw blurRad="38100" dist="38100" dir="2700000" algn="tl">
                    <a:srgbClr val="000000">
                      <a:alpha val="43137"/>
                    </a:srgbClr>
                  </a:outerShdw>
                </a:effectLst>
              </a:rPr>
            </a:br>
            <a:r>
              <a:rPr lang="en-US" sz="1900" cap="none" dirty="0" smtClean="0">
                <a:solidFill>
                  <a:schemeClr val="bg1"/>
                </a:solidFill>
                <a:effectLst>
                  <a:outerShdw blurRad="38100" dist="38100" dir="2700000" algn="tl">
                    <a:srgbClr val="000000">
                      <a:alpha val="43137"/>
                    </a:srgbClr>
                  </a:outerShdw>
                </a:effectLst>
              </a:rPr>
              <a:t>Crista Hawkins, RDN, LD, and Erin Hirte, RDN, LD, Oregon Dairy and Nutrition Council </a:t>
            </a:r>
            <a:endParaRPr lang="en-US" sz="1900" cap="none" dirty="0">
              <a:solidFill>
                <a:schemeClr val="bg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6233" y="5814674"/>
            <a:ext cx="2008049" cy="944715"/>
          </a:xfrm>
          <a:prstGeom prst="rect">
            <a:avLst/>
          </a:prstGeom>
        </p:spPr>
      </p:pic>
    </p:spTree>
    <p:extLst>
      <p:ext uri="{BB962C8B-B14F-4D97-AF65-F5344CB8AC3E}">
        <p14:creationId xmlns:p14="http://schemas.microsoft.com/office/powerpoint/2010/main" val="28098051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97770" y="516433"/>
            <a:ext cx="7479455" cy="1516997"/>
          </a:xfrm>
        </p:spPr>
        <p:txBody>
          <a:bodyPr/>
          <a:lstStyle/>
          <a:p>
            <a:r>
              <a:rPr lang="en-US" dirty="0" smtClean="0">
                <a:solidFill>
                  <a:schemeClr val="bg1"/>
                </a:solidFill>
              </a:rPr>
              <a:t>Special School Lunch for the Iron Chef winning recipe</a:t>
            </a:r>
            <a:endParaRPr lang="en-US"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36853">
            <a:off x="1618982" y="1558021"/>
            <a:ext cx="5837029" cy="4716319"/>
          </a:xfrm>
          <a:prstGeom prst="rect">
            <a:avLst/>
          </a:prstGeom>
        </p:spPr>
      </p:pic>
    </p:spTree>
    <p:extLst>
      <p:ext uri="{BB962C8B-B14F-4D97-AF65-F5344CB8AC3E}">
        <p14:creationId xmlns:p14="http://schemas.microsoft.com/office/powerpoint/2010/main" val="35311222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98663" y="352518"/>
            <a:ext cx="6668851" cy="5001638"/>
          </a:xfrm>
        </p:spPr>
      </p:pic>
      <p:sp>
        <p:nvSpPr>
          <p:cNvPr id="7" name="Text Placeholder 2"/>
          <p:cNvSpPr txBox="1">
            <a:spLocks/>
          </p:cNvSpPr>
          <p:nvPr/>
        </p:nvSpPr>
        <p:spPr>
          <a:xfrm>
            <a:off x="885217" y="5477539"/>
            <a:ext cx="7266562" cy="1117814"/>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Font typeface="Arial"/>
              <a:buChar char="•"/>
              <a:defRPr sz="2800" kern="1200" baseline="0">
                <a:solidFill>
                  <a:schemeClr val="bg1"/>
                </a:solidFill>
                <a:latin typeface="Kievit Offc" panose="020B0504030101020102" pitchFamily="34" charset="0"/>
                <a:ea typeface="+mn-ea"/>
                <a:cs typeface="+mn-cs"/>
              </a:defRPr>
            </a:lvl1pPr>
            <a:lvl2pPr marL="685766" indent="-228589" algn="l" defTabSz="914354" rtl="0" eaLnBrk="1" latinLnBrk="0" hangingPunct="1">
              <a:lnSpc>
                <a:spcPct val="90000"/>
              </a:lnSpc>
              <a:spcBef>
                <a:spcPts val="500"/>
              </a:spcBef>
              <a:buFont typeface="Arial"/>
              <a:buChar char="•"/>
              <a:defRPr sz="2400" kern="1200" baseline="0">
                <a:solidFill>
                  <a:schemeClr val="bg1"/>
                </a:solidFill>
                <a:latin typeface="Kievit Offc" panose="020B0504030101020102" pitchFamily="34" charset="0"/>
                <a:ea typeface="+mn-ea"/>
                <a:cs typeface="+mn-cs"/>
              </a:defRPr>
            </a:lvl2pPr>
            <a:lvl3pPr marL="1142942" indent="-228589" algn="l" defTabSz="914354" rtl="0" eaLnBrk="1" latinLnBrk="0" hangingPunct="1">
              <a:lnSpc>
                <a:spcPct val="90000"/>
              </a:lnSpc>
              <a:spcBef>
                <a:spcPts val="500"/>
              </a:spcBef>
              <a:buFont typeface="Arial"/>
              <a:buChar char="•"/>
              <a:defRPr sz="2000" kern="1200" baseline="0">
                <a:solidFill>
                  <a:schemeClr val="bg1"/>
                </a:solidFill>
                <a:latin typeface="Kievit Offc" panose="020B0504030101020102" pitchFamily="34" charset="0"/>
                <a:ea typeface="+mn-ea"/>
                <a:cs typeface="+mn-cs"/>
              </a:defRPr>
            </a:lvl3pPr>
            <a:lvl4pPr marL="1600120" indent="-228589" algn="l" defTabSz="914354" rtl="0" eaLnBrk="1" latinLnBrk="0" hangingPunct="1">
              <a:lnSpc>
                <a:spcPct val="90000"/>
              </a:lnSpc>
              <a:spcBef>
                <a:spcPts val="500"/>
              </a:spcBef>
              <a:buFont typeface="Arial"/>
              <a:buChar char="•"/>
              <a:defRPr sz="1800" kern="1200" baseline="0">
                <a:solidFill>
                  <a:schemeClr val="bg1"/>
                </a:solidFill>
                <a:latin typeface="Kievit Offc" panose="020B0504030101020102" pitchFamily="34" charset="0"/>
                <a:ea typeface="+mn-ea"/>
                <a:cs typeface="+mn-cs"/>
              </a:defRPr>
            </a:lvl4pPr>
            <a:lvl5pPr marL="2057298" indent="-228589" algn="l" defTabSz="914354" rtl="0" eaLnBrk="1" latinLnBrk="0" hangingPunct="1">
              <a:lnSpc>
                <a:spcPct val="90000"/>
              </a:lnSpc>
              <a:spcBef>
                <a:spcPts val="500"/>
              </a:spcBef>
              <a:buFont typeface="Arial"/>
              <a:buChar char="•"/>
              <a:defRPr sz="1800" kern="1200" baseline="0">
                <a:solidFill>
                  <a:schemeClr val="bg1"/>
                </a:solidFill>
                <a:latin typeface="Kievit Offc" panose="020B0504030101020102" pitchFamily="34" charset="0"/>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smtClean="0"/>
              <a:t>Healthy Celebrations  - in the classroom or  at school-wide events</a:t>
            </a:r>
            <a:endParaRPr lang="en-US" dirty="0"/>
          </a:p>
        </p:txBody>
      </p:sp>
    </p:spTree>
    <p:extLst>
      <p:ext uri="{BB962C8B-B14F-4D97-AF65-F5344CB8AC3E}">
        <p14:creationId xmlns:p14="http://schemas.microsoft.com/office/powerpoint/2010/main" val="391116205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21074152">
            <a:off x="2628945" y="531525"/>
            <a:ext cx="3632628" cy="5664437"/>
          </a:xfrm>
        </p:spPr>
      </p:pic>
      <p:sp>
        <p:nvSpPr>
          <p:cNvPr id="8" name="Content Placeholder 2"/>
          <p:cNvSpPr txBox="1">
            <a:spLocks/>
          </p:cNvSpPr>
          <p:nvPr/>
        </p:nvSpPr>
        <p:spPr>
          <a:xfrm>
            <a:off x="6154366" y="682900"/>
            <a:ext cx="3019222" cy="2139584"/>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Font typeface="Arial"/>
              <a:buChar char="•"/>
              <a:defRPr sz="2800" kern="1200" baseline="0">
                <a:solidFill>
                  <a:schemeClr val="bg1"/>
                </a:solidFill>
                <a:latin typeface="Kievit Offc" panose="020B0504030101020102" pitchFamily="34" charset="0"/>
                <a:ea typeface="+mn-ea"/>
                <a:cs typeface="+mn-cs"/>
              </a:defRPr>
            </a:lvl1pPr>
            <a:lvl2pPr marL="685766" indent="-228589" algn="l" defTabSz="914354" rtl="0" eaLnBrk="1" latinLnBrk="0" hangingPunct="1">
              <a:lnSpc>
                <a:spcPct val="90000"/>
              </a:lnSpc>
              <a:spcBef>
                <a:spcPts val="500"/>
              </a:spcBef>
              <a:buFont typeface="Arial"/>
              <a:buChar char="•"/>
              <a:defRPr sz="2400" kern="1200" baseline="0">
                <a:solidFill>
                  <a:schemeClr val="bg1"/>
                </a:solidFill>
                <a:latin typeface="Kievit Offc" panose="020B0504030101020102" pitchFamily="34" charset="0"/>
                <a:ea typeface="+mn-ea"/>
                <a:cs typeface="+mn-cs"/>
              </a:defRPr>
            </a:lvl2pPr>
            <a:lvl3pPr marL="1142942" indent="-228589" algn="l" defTabSz="914354" rtl="0" eaLnBrk="1" latinLnBrk="0" hangingPunct="1">
              <a:lnSpc>
                <a:spcPct val="90000"/>
              </a:lnSpc>
              <a:spcBef>
                <a:spcPts val="500"/>
              </a:spcBef>
              <a:buFont typeface="Arial"/>
              <a:buChar char="•"/>
              <a:defRPr sz="2000" kern="1200" baseline="0">
                <a:solidFill>
                  <a:schemeClr val="bg1"/>
                </a:solidFill>
                <a:latin typeface="Kievit Offc" panose="020B0504030101020102" pitchFamily="34" charset="0"/>
                <a:ea typeface="+mn-ea"/>
                <a:cs typeface="+mn-cs"/>
              </a:defRPr>
            </a:lvl3pPr>
            <a:lvl4pPr marL="1600120" indent="-228589" algn="l" defTabSz="914354" rtl="0" eaLnBrk="1" latinLnBrk="0" hangingPunct="1">
              <a:lnSpc>
                <a:spcPct val="90000"/>
              </a:lnSpc>
              <a:spcBef>
                <a:spcPts val="500"/>
              </a:spcBef>
              <a:buFont typeface="Arial"/>
              <a:buChar char="•"/>
              <a:defRPr sz="1800" kern="1200" baseline="0">
                <a:solidFill>
                  <a:schemeClr val="bg1"/>
                </a:solidFill>
                <a:latin typeface="Kievit Offc" panose="020B0504030101020102" pitchFamily="34" charset="0"/>
                <a:ea typeface="+mn-ea"/>
                <a:cs typeface="+mn-cs"/>
              </a:defRPr>
            </a:lvl4pPr>
            <a:lvl5pPr marL="2057298" indent="-228589" algn="l" defTabSz="914354" rtl="0" eaLnBrk="1" latinLnBrk="0" hangingPunct="1">
              <a:lnSpc>
                <a:spcPct val="90000"/>
              </a:lnSpc>
              <a:spcBef>
                <a:spcPts val="500"/>
              </a:spcBef>
              <a:buFont typeface="Arial"/>
              <a:buChar char="•"/>
              <a:defRPr sz="1800" kern="1200" baseline="0">
                <a:solidFill>
                  <a:schemeClr val="bg1"/>
                </a:solidFill>
                <a:latin typeface="Kievit Offc" panose="020B0504030101020102" pitchFamily="34" charset="0"/>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t>Bethel School District Menu – Food Hero Barley, Bean and Corn Salad</a:t>
            </a:r>
          </a:p>
        </p:txBody>
      </p:sp>
      <p:sp>
        <p:nvSpPr>
          <p:cNvPr id="14" name="Content Placeholder 2"/>
          <p:cNvSpPr txBox="1">
            <a:spLocks/>
          </p:cNvSpPr>
          <p:nvPr/>
        </p:nvSpPr>
        <p:spPr>
          <a:xfrm>
            <a:off x="50551" y="2445615"/>
            <a:ext cx="2168064" cy="2139584"/>
          </a:xfrm>
          <a:prstGeom prst="rect">
            <a:avLst/>
          </a:prstGeom>
        </p:spPr>
        <p:txBody>
          <a:bodyPr vert="horz" lIns="91440" tIns="45720" rIns="91440" bIns="45720" rtlCol="0">
            <a:normAutofit fontScale="92500"/>
          </a:bodyPr>
          <a:lstStyle>
            <a:lvl1pPr marL="228589" indent="-228589" algn="l" defTabSz="914354" rtl="0" eaLnBrk="1" latinLnBrk="0" hangingPunct="1">
              <a:lnSpc>
                <a:spcPct val="90000"/>
              </a:lnSpc>
              <a:spcBef>
                <a:spcPts val="1000"/>
              </a:spcBef>
              <a:buFont typeface="Arial"/>
              <a:buChar char="•"/>
              <a:defRPr sz="2800" kern="1200" baseline="0">
                <a:solidFill>
                  <a:schemeClr val="bg1"/>
                </a:solidFill>
                <a:latin typeface="Kievit Offc" panose="020B0504030101020102" pitchFamily="34" charset="0"/>
                <a:ea typeface="+mn-ea"/>
                <a:cs typeface="+mn-cs"/>
              </a:defRPr>
            </a:lvl1pPr>
            <a:lvl2pPr marL="685766" indent="-228589" algn="l" defTabSz="914354" rtl="0" eaLnBrk="1" latinLnBrk="0" hangingPunct="1">
              <a:lnSpc>
                <a:spcPct val="90000"/>
              </a:lnSpc>
              <a:spcBef>
                <a:spcPts val="500"/>
              </a:spcBef>
              <a:buFont typeface="Arial"/>
              <a:buChar char="•"/>
              <a:defRPr sz="2400" kern="1200" baseline="0">
                <a:solidFill>
                  <a:schemeClr val="bg1"/>
                </a:solidFill>
                <a:latin typeface="Kievit Offc" panose="020B0504030101020102" pitchFamily="34" charset="0"/>
                <a:ea typeface="+mn-ea"/>
                <a:cs typeface="+mn-cs"/>
              </a:defRPr>
            </a:lvl2pPr>
            <a:lvl3pPr marL="1142942" indent="-228589" algn="l" defTabSz="914354" rtl="0" eaLnBrk="1" latinLnBrk="0" hangingPunct="1">
              <a:lnSpc>
                <a:spcPct val="90000"/>
              </a:lnSpc>
              <a:spcBef>
                <a:spcPts val="500"/>
              </a:spcBef>
              <a:buFont typeface="Arial"/>
              <a:buChar char="•"/>
              <a:defRPr sz="2000" kern="1200" baseline="0">
                <a:solidFill>
                  <a:schemeClr val="bg1"/>
                </a:solidFill>
                <a:latin typeface="Kievit Offc" panose="020B0504030101020102" pitchFamily="34" charset="0"/>
                <a:ea typeface="+mn-ea"/>
                <a:cs typeface="+mn-cs"/>
              </a:defRPr>
            </a:lvl3pPr>
            <a:lvl4pPr marL="1600120" indent="-228589" algn="l" defTabSz="914354" rtl="0" eaLnBrk="1" latinLnBrk="0" hangingPunct="1">
              <a:lnSpc>
                <a:spcPct val="90000"/>
              </a:lnSpc>
              <a:spcBef>
                <a:spcPts val="500"/>
              </a:spcBef>
              <a:buFont typeface="Arial"/>
              <a:buChar char="•"/>
              <a:defRPr sz="1800" kern="1200" baseline="0">
                <a:solidFill>
                  <a:schemeClr val="bg1"/>
                </a:solidFill>
                <a:latin typeface="Kievit Offc" panose="020B0504030101020102" pitchFamily="34" charset="0"/>
                <a:ea typeface="+mn-ea"/>
                <a:cs typeface="+mn-cs"/>
              </a:defRPr>
            </a:lvl4pPr>
            <a:lvl5pPr marL="2057298" indent="-228589" algn="l" defTabSz="914354" rtl="0" eaLnBrk="1" latinLnBrk="0" hangingPunct="1">
              <a:lnSpc>
                <a:spcPct val="90000"/>
              </a:lnSpc>
              <a:spcBef>
                <a:spcPts val="500"/>
              </a:spcBef>
              <a:buFont typeface="Arial"/>
              <a:buChar char="•"/>
              <a:defRPr sz="1800" kern="1200" baseline="0">
                <a:solidFill>
                  <a:schemeClr val="bg1"/>
                </a:solidFill>
                <a:latin typeface="Kievit Offc" panose="020B0504030101020102" pitchFamily="34" charset="0"/>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smtClean="0"/>
              <a:t>Family sized recipe uses the Oregon Harvest featured food</a:t>
            </a:r>
            <a:endParaRPr lang="en-US" dirty="0"/>
          </a:p>
        </p:txBody>
      </p:sp>
      <p:sp>
        <p:nvSpPr>
          <p:cNvPr id="15" name="Right Arrow 14"/>
          <p:cNvSpPr/>
          <p:nvPr/>
        </p:nvSpPr>
        <p:spPr>
          <a:xfrm rot="20299335">
            <a:off x="1899052" y="2008528"/>
            <a:ext cx="639128" cy="33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rot="613281">
            <a:off x="2078076" y="4326864"/>
            <a:ext cx="639128" cy="33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12287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4281" y="1089498"/>
            <a:ext cx="3998068" cy="4824919"/>
          </a:xfrm>
        </p:spPr>
        <p:txBody>
          <a:bodyPr>
            <a:normAutofit/>
          </a:bodyPr>
          <a:lstStyle/>
          <a:p>
            <a:pPr>
              <a:spcBef>
                <a:spcPts val="0"/>
              </a:spcBef>
            </a:pPr>
            <a:r>
              <a:rPr lang="en-US" dirty="0" smtClean="0">
                <a:solidFill>
                  <a:schemeClr val="bg1"/>
                </a:solidFill>
              </a:rPr>
              <a:t>Family </a:t>
            </a:r>
            <a:r>
              <a:rPr lang="en-US" dirty="0">
                <a:solidFill>
                  <a:schemeClr val="bg1"/>
                </a:solidFill>
              </a:rPr>
              <a:t>sized recipe links school lunch and home meals</a:t>
            </a:r>
          </a:p>
          <a:p>
            <a:pPr>
              <a:spcBef>
                <a:spcPts val="0"/>
              </a:spcBef>
            </a:pPr>
            <a:endParaRPr lang="en-US" dirty="0" smtClean="0">
              <a:solidFill>
                <a:schemeClr val="bg1"/>
              </a:solidFill>
            </a:endParaRPr>
          </a:p>
          <a:p>
            <a:r>
              <a:rPr lang="en-US" dirty="0" smtClean="0">
                <a:solidFill>
                  <a:schemeClr val="bg1"/>
                </a:solidFill>
              </a:rPr>
              <a:t>Food </a:t>
            </a:r>
            <a:r>
              <a:rPr lang="en-US" dirty="0">
                <a:solidFill>
                  <a:schemeClr val="bg1"/>
                </a:solidFill>
              </a:rPr>
              <a:t>Hero Baked Berry Oatmeal Bar </a:t>
            </a:r>
            <a:endParaRPr lang="en-US" dirty="0" smtClean="0">
              <a:solidFill>
                <a:schemeClr val="bg1"/>
              </a:solidFill>
            </a:endParaRPr>
          </a:p>
          <a:p>
            <a:endParaRPr lang="en-US" dirty="0" smtClean="0">
              <a:solidFill>
                <a:schemeClr val="bg1"/>
              </a:solidFill>
            </a:endParaRPr>
          </a:p>
          <a:p>
            <a:pPr>
              <a:spcBef>
                <a:spcPts val="0"/>
              </a:spcBef>
            </a:pPr>
            <a:r>
              <a:rPr lang="en-US" dirty="0" smtClean="0">
                <a:solidFill>
                  <a:schemeClr val="bg1"/>
                </a:solidFill>
              </a:rPr>
              <a:t>Food Hero Cabbage </a:t>
            </a:r>
            <a:r>
              <a:rPr lang="en-US" dirty="0">
                <a:solidFill>
                  <a:schemeClr val="bg1"/>
                </a:solidFill>
              </a:rPr>
              <a:t>Stir </a:t>
            </a:r>
            <a:r>
              <a:rPr lang="en-US" dirty="0" smtClean="0">
                <a:solidFill>
                  <a:schemeClr val="bg1"/>
                </a:solidFill>
              </a:rPr>
              <a:t>Fry</a:t>
            </a:r>
          </a:p>
          <a:p>
            <a:pPr>
              <a:spcBef>
                <a:spcPts val="0"/>
              </a:spcBef>
            </a:pPr>
            <a:endParaRPr lang="en-US" dirty="0" smtClean="0">
              <a:solidFill>
                <a:schemeClr val="bg1"/>
              </a:solidFill>
            </a:endParaRPr>
          </a:p>
          <a:p>
            <a:pPr>
              <a:spcBef>
                <a:spcPts val="0"/>
              </a:spcBef>
            </a:pPr>
            <a:endParaRPr lang="en-US" dirty="0" smtClean="0">
              <a:solidFill>
                <a:schemeClr val="bg1"/>
              </a:solidFill>
            </a:endParaRPr>
          </a:p>
          <a:p>
            <a:pPr>
              <a:spcBef>
                <a:spcPts val="0"/>
              </a:spcBef>
            </a:pPr>
            <a:endParaRPr lang="en-US" dirty="0">
              <a:solidFill>
                <a:schemeClr val="bg1"/>
              </a:solidFill>
            </a:endParaRPr>
          </a:p>
          <a:p>
            <a:pPr>
              <a:spcBef>
                <a:spcPts val="0"/>
              </a:spcBef>
            </a:pPr>
            <a:endParaRPr lang="en-US" dirty="0" smtClean="0">
              <a:solidFill>
                <a:schemeClr val="bg1"/>
              </a:solidFill>
            </a:endParaRPr>
          </a:p>
          <a:p>
            <a:pPr>
              <a:spcBef>
                <a:spcPts val="0"/>
              </a:spcBef>
            </a:pPr>
            <a:r>
              <a:rPr lang="en-US" dirty="0" smtClean="0">
                <a:solidFill>
                  <a:schemeClr val="bg1"/>
                </a:solidFill>
              </a:rPr>
              <a:t>Grants </a:t>
            </a:r>
            <a:r>
              <a:rPr lang="en-US" dirty="0">
                <a:solidFill>
                  <a:schemeClr val="bg1"/>
                </a:solidFill>
              </a:rPr>
              <a:t>Pass </a:t>
            </a:r>
            <a:r>
              <a:rPr lang="en-US" dirty="0" smtClean="0">
                <a:solidFill>
                  <a:schemeClr val="bg1"/>
                </a:solidFill>
              </a:rPr>
              <a:t>School </a:t>
            </a:r>
            <a:r>
              <a:rPr lang="en-US" dirty="0">
                <a:solidFill>
                  <a:schemeClr val="bg1"/>
                </a:solidFill>
              </a:rPr>
              <a:t>District </a:t>
            </a:r>
          </a:p>
          <a:p>
            <a:endParaRPr lang="en-US"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66966">
            <a:off x="4294093" y="403106"/>
            <a:ext cx="3661450" cy="5682570"/>
          </a:xfrm>
          <a:prstGeom prst="rect">
            <a:avLst/>
          </a:prstGeom>
        </p:spPr>
      </p:pic>
      <p:sp>
        <p:nvSpPr>
          <p:cNvPr id="8" name="Right Arrow 7"/>
          <p:cNvSpPr/>
          <p:nvPr/>
        </p:nvSpPr>
        <p:spPr>
          <a:xfrm rot="19916877">
            <a:off x="3249280" y="2552276"/>
            <a:ext cx="990725" cy="33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791396">
            <a:off x="3325036" y="3880909"/>
            <a:ext cx="1214021" cy="3307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39555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03282">
            <a:off x="4693379" y="453569"/>
            <a:ext cx="3574302" cy="4624709"/>
          </a:xfrm>
          <a:prstGeom prst="rect">
            <a:avLst/>
          </a:prstGeom>
        </p:spPr>
      </p:pic>
      <p:sp>
        <p:nvSpPr>
          <p:cNvPr id="3" name="Content Placeholder 2"/>
          <p:cNvSpPr>
            <a:spLocks noGrp="1"/>
          </p:cNvSpPr>
          <p:nvPr>
            <p:ph idx="1"/>
          </p:nvPr>
        </p:nvSpPr>
        <p:spPr>
          <a:xfrm>
            <a:off x="4786008" y="5544765"/>
            <a:ext cx="4186541" cy="1031133"/>
          </a:xfrm>
        </p:spPr>
        <p:txBody>
          <a:bodyPr/>
          <a:lstStyle/>
          <a:p>
            <a:pPr marL="0" indent="0" algn="r">
              <a:buNone/>
            </a:pPr>
            <a:r>
              <a:rPr lang="en-US" dirty="0" smtClean="0"/>
              <a:t>Kennedy Elementary</a:t>
            </a:r>
          </a:p>
          <a:p>
            <a:pPr marL="0" indent="0" algn="r">
              <a:buNone/>
            </a:pPr>
            <a:r>
              <a:rPr lang="en-US" dirty="0" smtClean="0"/>
              <a:t>Medford</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037" y="96782"/>
            <a:ext cx="4377447" cy="6590948"/>
          </a:xfrm>
          <a:prstGeom prst="rect">
            <a:avLst/>
          </a:prstGeom>
        </p:spPr>
      </p:pic>
      <p:sp>
        <p:nvSpPr>
          <p:cNvPr id="9" name="Content Placeholder 2"/>
          <p:cNvSpPr txBox="1">
            <a:spLocks/>
          </p:cNvSpPr>
          <p:nvPr/>
        </p:nvSpPr>
        <p:spPr>
          <a:xfrm>
            <a:off x="511918" y="5654466"/>
            <a:ext cx="4186541" cy="927016"/>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Font typeface="Arial"/>
              <a:buChar char="•"/>
              <a:defRPr sz="2800" kern="1200" baseline="0">
                <a:solidFill>
                  <a:schemeClr val="bg1"/>
                </a:solidFill>
                <a:latin typeface="Kievit Offc" panose="020B0504030101020102" pitchFamily="34" charset="0"/>
                <a:ea typeface="+mn-ea"/>
                <a:cs typeface="+mn-cs"/>
              </a:defRPr>
            </a:lvl1pPr>
            <a:lvl2pPr marL="685766" indent="-228589" algn="l" defTabSz="914354" rtl="0" eaLnBrk="1" latinLnBrk="0" hangingPunct="1">
              <a:lnSpc>
                <a:spcPct val="90000"/>
              </a:lnSpc>
              <a:spcBef>
                <a:spcPts val="500"/>
              </a:spcBef>
              <a:buFont typeface="Arial"/>
              <a:buChar char="•"/>
              <a:defRPr sz="2400" kern="1200" baseline="0">
                <a:solidFill>
                  <a:schemeClr val="bg1"/>
                </a:solidFill>
                <a:latin typeface="Kievit Offc" panose="020B0504030101020102" pitchFamily="34" charset="0"/>
                <a:ea typeface="+mn-ea"/>
                <a:cs typeface="+mn-cs"/>
              </a:defRPr>
            </a:lvl2pPr>
            <a:lvl3pPr marL="1142942" indent="-228589" algn="l" defTabSz="914354" rtl="0" eaLnBrk="1" latinLnBrk="0" hangingPunct="1">
              <a:lnSpc>
                <a:spcPct val="90000"/>
              </a:lnSpc>
              <a:spcBef>
                <a:spcPts val="500"/>
              </a:spcBef>
              <a:buFont typeface="Arial"/>
              <a:buChar char="•"/>
              <a:defRPr sz="2000" kern="1200" baseline="0">
                <a:solidFill>
                  <a:schemeClr val="bg1"/>
                </a:solidFill>
                <a:latin typeface="Kievit Offc" panose="020B0504030101020102" pitchFamily="34" charset="0"/>
                <a:ea typeface="+mn-ea"/>
                <a:cs typeface="+mn-cs"/>
              </a:defRPr>
            </a:lvl3pPr>
            <a:lvl4pPr marL="1600120" indent="-228589" algn="l" defTabSz="914354" rtl="0" eaLnBrk="1" latinLnBrk="0" hangingPunct="1">
              <a:lnSpc>
                <a:spcPct val="90000"/>
              </a:lnSpc>
              <a:spcBef>
                <a:spcPts val="500"/>
              </a:spcBef>
              <a:buFont typeface="Arial"/>
              <a:buChar char="•"/>
              <a:defRPr sz="1800" kern="1200" baseline="0">
                <a:solidFill>
                  <a:schemeClr val="bg1"/>
                </a:solidFill>
                <a:latin typeface="Kievit Offc" panose="020B0504030101020102" pitchFamily="34" charset="0"/>
                <a:ea typeface="+mn-ea"/>
                <a:cs typeface="+mn-cs"/>
              </a:defRPr>
            </a:lvl4pPr>
            <a:lvl5pPr marL="2057298" indent="-228589" algn="l" defTabSz="914354" rtl="0" eaLnBrk="1" latinLnBrk="0" hangingPunct="1">
              <a:lnSpc>
                <a:spcPct val="90000"/>
              </a:lnSpc>
              <a:spcBef>
                <a:spcPts val="500"/>
              </a:spcBef>
              <a:buFont typeface="Arial"/>
              <a:buChar char="•"/>
              <a:defRPr sz="1800" kern="1200" baseline="0">
                <a:solidFill>
                  <a:schemeClr val="bg1"/>
                </a:solidFill>
                <a:latin typeface="Kievit Offc" panose="020B0504030101020102" pitchFamily="34" charset="0"/>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dirty="0" smtClean="0"/>
              <a:t>Mexican Vegetable and Beef Skillet Meal</a:t>
            </a:r>
            <a:endParaRPr lang="en-US" dirty="0"/>
          </a:p>
        </p:txBody>
      </p:sp>
    </p:spTree>
    <p:extLst>
      <p:ext uri="{BB962C8B-B14F-4D97-AF65-F5344CB8AC3E}">
        <p14:creationId xmlns:p14="http://schemas.microsoft.com/office/powerpoint/2010/main" val="23401917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84842" y="1517516"/>
            <a:ext cx="3325745" cy="4572142"/>
          </a:xfrm>
        </p:spPr>
        <p:txBody>
          <a:bodyPr/>
          <a:lstStyle/>
          <a:p>
            <a:r>
              <a:rPr lang="en-US" dirty="0" smtClean="0">
                <a:solidFill>
                  <a:schemeClr val="bg1"/>
                </a:solidFill>
              </a:rPr>
              <a:t>Lincoln Elementary School</a:t>
            </a:r>
          </a:p>
          <a:p>
            <a:r>
              <a:rPr lang="en-US" dirty="0">
                <a:solidFill>
                  <a:schemeClr val="bg1"/>
                </a:solidFill>
              </a:rPr>
              <a:t>Grants Pass </a:t>
            </a:r>
          </a:p>
          <a:p>
            <a:endParaRPr lang="en-US" dirty="0" smtClean="0">
              <a:solidFill>
                <a:schemeClr val="bg1"/>
              </a:solidFill>
            </a:endParaRPr>
          </a:p>
          <a:p>
            <a:endParaRPr lang="en-US" dirty="0">
              <a:solidFill>
                <a:schemeClr val="bg1"/>
              </a:solidFill>
            </a:endParaRPr>
          </a:p>
          <a:p>
            <a:r>
              <a:rPr lang="en-US" dirty="0" smtClean="0">
                <a:solidFill>
                  <a:schemeClr val="bg1"/>
                </a:solidFill>
              </a:rPr>
              <a:t>Oatmeal Bar</a:t>
            </a:r>
            <a:endParaRPr lang="en-US"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192" y="662396"/>
            <a:ext cx="4177016" cy="5563785"/>
          </a:xfrm>
          <a:prstGeom prst="rect">
            <a:avLst/>
          </a:prstGeom>
        </p:spPr>
      </p:pic>
    </p:spTree>
    <p:extLst>
      <p:ext uri="{BB962C8B-B14F-4D97-AF65-F5344CB8AC3E}">
        <p14:creationId xmlns:p14="http://schemas.microsoft.com/office/powerpoint/2010/main" val="14183120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p:cNvSpPr txBox="1">
            <a:spLocks/>
          </p:cNvSpPr>
          <p:nvPr/>
        </p:nvSpPr>
        <p:spPr>
          <a:xfrm>
            <a:off x="5181601" y="891524"/>
            <a:ext cx="3689445" cy="1756142"/>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Font typeface="Arial"/>
              <a:buChar char="•"/>
              <a:defRPr sz="2800" kern="1200" baseline="0">
                <a:solidFill>
                  <a:schemeClr val="bg1"/>
                </a:solidFill>
                <a:latin typeface="Kievit Offc" panose="020B0504030101020102" pitchFamily="34" charset="0"/>
                <a:ea typeface="+mn-ea"/>
                <a:cs typeface="+mn-cs"/>
              </a:defRPr>
            </a:lvl1pPr>
            <a:lvl2pPr marL="685766" indent="-228589" algn="l" defTabSz="914354" rtl="0" eaLnBrk="1" latinLnBrk="0" hangingPunct="1">
              <a:lnSpc>
                <a:spcPct val="90000"/>
              </a:lnSpc>
              <a:spcBef>
                <a:spcPts val="500"/>
              </a:spcBef>
              <a:buFont typeface="Arial"/>
              <a:buChar char="•"/>
              <a:defRPr sz="2400" kern="1200" baseline="0">
                <a:solidFill>
                  <a:schemeClr val="bg1"/>
                </a:solidFill>
                <a:latin typeface="Kievit Offc" panose="020B0504030101020102" pitchFamily="34" charset="0"/>
                <a:ea typeface="+mn-ea"/>
                <a:cs typeface="+mn-cs"/>
              </a:defRPr>
            </a:lvl2pPr>
            <a:lvl3pPr marL="1142942" indent="-228589" algn="l" defTabSz="914354" rtl="0" eaLnBrk="1" latinLnBrk="0" hangingPunct="1">
              <a:lnSpc>
                <a:spcPct val="90000"/>
              </a:lnSpc>
              <a:spcBef>
                <a:spcPts val="500"/>
              </a:spcBef>
              <a:buFont typeface="Arial"/>
              <a:buChar char="•"/>
              <a:defRPr sz="2000" kern="1200" baseline="0">
                <a:solidFill>
                  <a:schemeClr val="bg1"/>
                </a:solidFill>
                <a:latin typeface="Kievit Offc" panose="020B0504030101020102" pitchFamily="34" charset="0"/>
                <a:ea typeface="+mn-ea"/>
                <a:cs typeface="+mn-cs"/>
              </a:defRPr>
            </a:lvl3pPr>
            <a:lvl4pPr marL="1600120" indent="-228589" algn="l" defTabSz="914354" rtl="0" eaLnBrk="1" latinLnBrk="0" hangingPunct="1">
              <a:lnSpc>
                <a:spcPct val="90000"/>
              </a:lnSpc>
              <a:spcBef>
                <a:spcPts val="500"/>
              </a:spcBef>
              <a:buFont typeface="Arial"/>
              <a:buChar char="•"/>
              <a:defRPr sz="1800" kern="1200" baseline="0">
                <a:solidFill>
                  <a:schemeClr val="bg1"/>
                </a:solidFill>
                <a:latin typeface="Kievit Offc" panose="020B0504030101020102" pitchFamily="34" charset="0"/>
                <a:ea typeface="+mn-ea"/>
                <a:cs typeface="+mn-cs"/>
              </a:defRPr>
            </a:lvl4pPr>
            <a:lvl5pPr marL="2057298" indent="-228589" algn="l" defTabSz="914354" rtl="0" eaLnBrk="1" latinLnBrk="0" hangingPunct="1">
              <a:lnSpc>
                <a:spcPct val="90000"/>
              </a:lnSpc>
              <a:spcBef>
                <a:spcPts val="500"/>
              </a:spcBef>
              <a:buFont typeface="Arial"/>
              <a:buChar char="•"/>
              <a:defRPr sz="1800" kern="1200" baseline="0">
                <a:solidFill>
                  <a:schemeClr val="bg1"/>
                </a:solidFill>
                <a:latin typeface="Kievit Offc" panose="020B0504030101020102" pitchFamily="34" charset="0"/>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smtClean="0"/>
              <a:t>Preparing Food Hero Potato Pals</a:t>
            </a:r>
          </a:p>
          <a:p>
            <a:pPr marL="0" indent="0">
              <a:buNone/>
            </a:pPr>
            <a:r>
              <a:rPr lang="en-US" dirty="0" smtClean="0"/>
              <a:t>Umatilla</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29" y="173219"/>
            <a:ext cx="5064372" cy="3798279"/>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7159" t="1176" r="9619" b="9346"/>
          <a:stretch/>
        </p:blipFill>
        <p:spPr>
          <a:xfrm>
            <a:off x="3660877" y="3568889"/>
            <a:ext cx="5483123" cy="3316406"/>
          </a:xfrm>
          <a:prstGeom prst="rect">
            <a:avLst/>
          </a:prstGeom>
        </p:spPr>
      </p:pic>
      <p:sp>
        <p:nvSpPr>
          <p:cNvPr id="5" name="Text Placeholder 2"/>
          <p:cNvSpPr txBox="1">
            <a:spLocks/>
          </p:cNvSpPr>
          <p:nvPr/>
        </p:nvSpPr>
        <p:spPr>
          <a:xfrm>
            <a:off x="560562" y="4612942"/>
            <a:ext cx="3100315" cy="2006222"/>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Font typeface="Arial"/>
              <a:buChar char="•"/>
              <a:defRPr sz="2800" kern="1200" baseline="0">
                <a:solidFill>
                  <a:schemeClr val="bg1"/>
                </a:solidFill>
                <a:latin typeface="Kievit Offc" panose="020B0504030101020102" pitchFamily="34" charset="0"/>
                <a:ea typeface="+mn-ea"/>
                <a:cs typeface="+mn-cs"/>
              </a:defRPr>
            </a:lvl1pPr>
            <a:lvl2pPr marL="685766" indent="-228589" algn="l" defTabSz="914354" rtl="0" eaLnBrk="1" latinLnBrk="0" hangingPunct="1">
              <a:lnSpc>
                <a:spcPct val="90000"/>
              </a:lnSpc>
              <a:spcBef>
                <a:spcPts val="500"/>
              </a:spcBef>
              <a:buFont typeface="Arial"/>
              <a:buChar char="•"/>
              <a:defRPr sz="2400" kern="1200" baseline="0">
                <a:solidFill>
                  <a:schemeClr val="bg1"/>
                </a:solidFill>
                <a:latin typeface="Kievit Offc" panose="020B0504030101020102" pitchFamily="34" charset="0"/>
                <a:ea typeface="+mn-ea"/>
                <a:cs typeface="+mn-cs"/>
              </a:defRPr>
            </a:lvl2pPr>
            <a:lvl3pPr marL="1142942" indent="-228589" algn="l" defTabSz="914354" rtl="0" eaLnBrk="1" latinLnBrk="0" hangingPunct="1">
              <a:lnSpc>
                <a:spcPct val="90000"/>
              </a:lnSpc>
              <a:spcBef>
                <a:spcPts val="500"/>
              </a:spcBef>
              <a:buFont typeface="Arial"/>
              <a:buChar char="•"/>
              <a:defRPr sz="2000" kern="1200" baseline="0">
                <a:solidFill>
                  <a:schemeClr val="bg1"/>
                </a:solidFill>
                <a:latin typeface="Kievit Offc" panose="020B0504030101020102" pitchFamily="34" charset="0"/>
                <a:ea typeface="+mn-ea"/>
                <a:cs typeface="+mn-cs"/>
              </a:defRPr>
            </a:lvl3pPr>
            <a:lvl4pPr marL="1600120" indent="-228589" algn="l" defTabSz="914354" rtl="0" eaLnBrk="1" latinLnBrk="0" hangingPunct="1">
              <a:lnSpc>
                <a:spcPct val="90000"/>
              </a:lnSpc>
              <a:spcBef>
                <a:spcPts val="500"/>
              </a:spcBef>
              <a:buFont typeface="Arial"/>
              <a:buChar char="•"/>
              <a:defRPr sz="1800" kern="1200" baseline="0">
                <a:solidFill>
                  <a:schemeClr val="bg1"/>
                </a:solidFill>
                <a:latin typeface="Kievit Offc" panose="020B0504030101020102" pitchFamily="34" charset="0"/>
                <a:ea typeface="+mn-ea"/>
                <a:cs typeface="+mn-cs"/>
              </a:defRPr>
            </a:lvl4pPr>
            <a:lvl5pPr marL="2057298" indent="-228589" algn="l" defTabSz="914354" rtl="0" eaLnBrk="1" latinLnBrk="0" hangingPunct="1">
              <a:lnSpc>
                <a:spcPct val="90000"/>
              </a:lnSpc>
              <a:spcBef>
                <a:spcPts val="500"/>
              </a:spcBef>
              <a:buFont typeface="Arial"/>
              <a:buChar char="•"/>
              <a:defRPr sz="1800" kern="1200" baseline="0">
                <a:solidFill>
                  <a:schemeClr val="bg1"/>
                </a:solidFill>
                <a:latin typeface="Kievit Offc" panose="020B0504030101020102" pitchFamily="34" charset="0"/>
                <a:ea typeface="+mn-ea"/>
                <a:cs typeface="+mn-cs"/>
              </a:defRPr>
            </a:lvl5pPr>
            <a:lvl6pPr marL="2514474"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smtClean="0"/>
              <a:t>Potato Pals Kids Tasting </a:t>
            </a:r>
            <a:r>
              <a:rPr lang="en-US" dirty="0"/>
              <a:t>S</a:t>
            </a:r>
            <a:r>
              <a:rPr lang="en-US" dirty="0" smtClean="0"/>
              <a:t>urvey results</a:t>
            </a:r>
            <a:endParaRPr lang="en-US" dirty="0"/>
          </a:p>
        </p:txBody>
      </p:sp>
    </p:spTree>
    <p:extLst>
      <p:ext uri="{BB962C8B-B14F-4D97-AF65-F5344CB8AC3E}">
        <p14:creationId xmlns:p14="http://schemas.microsoft.com/office/powerpoint/2010/main" val="15930089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Blender Bike</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9469" y="1576830"/>
            <a:ext cx="4716517" cy="2653041"/>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2705" y="3252112"/>
            <a:ext cx="4537001" cy="3402751"/>
          </a:xfrm>
          <a:prstGeom prst="rect">
            <a:avLst/>
          </a:prstGeom>
        </p:spPr>
      </p:pic>
      <p:sp>
        <p:nvSpPr>
          <p:cNvPr id="5" name="TextBox 4"/>
          <p:cNvSpPr txBox="1"/>
          <p:nvPr/>
        </p:nvSpPr>
        <p:spPr>
          <a:xfrm>
            <a:off x="5405718" y="1707663"/>
            <a:ext cx="3209364" cy="461665"/>
          </a:xfrm>
          <a:prstGeom prst="rect">
            <a:avLst/>
          </a:prstGeom>
          <a:noFill/>
        </p:spPr>
        <p:txBody>
          <a:bodyPr wrap="square" rtlCol="0">
            <a:spAutoFit/>
          </a:bodyPr>
          <a:lstStyle/>
          <a:p>
            <a:r>
              <a:rPr lang="en-US" sz="2400" dirty="0" smtClean="0">
                <a:solidFill>
                  <a:schemeClr val="bg1"/>
                </a:solidFill>
                <a:latin typeface="Kievit Offc"/>
              </a:rPr>
              <a:t>Umatilla</a:t>
            </a:r>
            <a:endParaRPr lang="en-US" sz="2400" dirty="0">
              <a:solidFill>
                <a:schemeClr val="bg1"/>
              </a:solidFill>
              <a:latin typeface="Kievit Offc"/>
            </a:endParaRPr>
          </a:p>
        </p:txBody>
      </p:sp>
      <p:sp>
        <p:nvSpPr>
          <p:cNvPr id="7" name="TextBox 6"/>
          <p:cNvSpPr txBox="1"/>
          <p:nvPr/>
        </p:nvSpPr>
        <p:spPr>
          <a:xfrm>
            <a:off x="2250140" y="5560458"/>
            <a:ext cx="2429435" cy="830997"/>
          </a:xfrm>
          <a:prstGeom prst="rect">
            <a:avLst/>
          </a:prstGeom>
          <a:noFill/>
        </p:spPr>
        <p:txBody>
          <a:bodyPr wrap="square" rtlCol="0">
            <a:spAutoFit/>
          </a:bodyPr>
          <a:lstStyle/>
          <a:p>
            <a:r>
              <a:rPr lang="en-US" sz="2400" dirty="0" smtClean="0">
                <a:solidFill>
                  <a:schemeClr val="bg1"/>
                </a:solidFill>
                <a:latin typeface="Kievit Offc"/>
              </a:rPr>
              <a:t>Milwaukie </a:t>
            </a:r>
          </a:p>
          <a:p>
            <a:r>
              <a:rPr lang="en-US" sz="2400" dirty="0" smtClean="0">
                <a:solidFill>
                  <a:schemeClr val="bg1"/>
                </a:solidFill>
                <a:latin typeface="Kievit Offc"/>
              </a:rPr>
              <a:t>High School  </a:t>
            </a:r>
            <a:endParaRPr lang="en-US" sz="2400" dirty="0">
              <a:solidFill>
                <a:schemeClr val="bg1"/>
              </a:solidFill>
              <a:latin typeface="Kievit Offc"/>
            </a:endParaRPr>
          </a:p>
        </p:txBody>
      </p:sp>
    </p:spTree>
    <p:extLst>
      <p:ext uri="{BB962C8B-B14F-4D97-AF65-F5344CB8AC3E}">
        <p14:creationId xmlns:p14="http://schemas.microsoft.com/office/powerpoint/2010/main" val="3942159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723" y="234497"/>
            <a:ext cx="7886700" cy="1325563"/>
          </a:xfrm>
        </p:spPr>
        <p:txBody>
          <a:bodyPr/>
          <a:lstStyle/>
          <a:p>
            <a:r>
              <a:rPr lang="en-US" dirty="0"/>
              <a:t>Questions?</a:t>
            </a:r>
          </a:p>
        </p:txBody>
      </p:sp>
      <p:sp>
        <p:nvSpPr>
          <p:cNvPr id="9" name="TextBox 8"/>
          <p:cNvSpPr txBox="1"/>
          <p:nvPr/>
        </p:nvSpPr>
        <p:spPr>
          <a:xfrm>
            <a:off x="1987420" y="5642187"/>
            <a:ext cx="6917812" cy="461665"/>
          </a:xfrm>
          <a:prstGeom prst="rect">
            <a:avLst/>
          </a:prstGeom>
          <a:noFill/>
        </p:spPr>
        <p:txBody>
          <a:bodyPr wrap="square" rtlCol="0">
            <a:spAutoFit/>
          </a:bodyPr>
          <a:lstStyle/>
          <a:p>
            <a:r>
              <a:rPr lang="en-US" sz="2400" b="1" dirty="0">
                <a:solidFill>
                  <a:schemeClr val="bg1"/>
                </a:solidFill>
              </a:rPr>
              <a:t>Email:  </a:t>
            </a:r>
            <a:r>
              <a:rPr lang="en-US" sz="2400" dirty="0" smtClean="0">
                <a:solidFill>
                  <a:schemeClr val="bg1"/>
                </a:solidFill>
              </a:rPr>
              <a:t>Food.Hero@oregonstate.edu</a:t>
            </a:r>
            <a:endParaRPr lang="en-US" sz="2400" dirty="0">
              <a:solidFill>
                <a:schemeClr val="bg1"/>
              </a:solidFill>
            </a:endParaRPr>
          </a:p>
        </p:txBody>
      </p:sp>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0533" t="41890" r="50195" b="24345"/>
          <a:stretch/>
        </p:blipFill>
        <p:spPr>
          <a:xfrm rot="21070776">
            <a:off x="289745" y="1628052"/>
            <a:ext cx="3485001" cy="2188723"/>
          </a:xfrm>
          <a:prstGeom prst="rect">
            <a:avLst/>
          </a:prstGeom>
          <a:ln w="57150">
            <a:solidFill>
              <a:schemeClr val="bg1"/>
            </a:solidFill>
          </a:ln>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10474"/>
          <a:stretch/>
        </p:blipFill>
        <p:spPr>
          <a:xfrm rot="357608">
            <a:off x="2209426" y="2595456"/>
            <a:ext cx="3425042" cy="2574309"/>
          </a:xfrm>
          <a:prstGeom prst="rect">
            <a:avLst/>
          </a:prstGeom>
          <a:ln w="76200">
            <a:solidFill>
              <a:schemeClr val="bg1"/>
            </a:solidFill>
          </a:ln>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407058">
            <a:off x="5329452" y="1881748"/>
            <a:ext cx="3190515" cy="2392886"/>
          </a:xfrm>
          <a:prstGeom prst="rect">
            <a:avLst/>
          </a:prstGeom>
          <a:ln w="76200">
            <a:solidFill>
              <a:schemeClr val="bg1"/>
            </a:solidFill>
          </a:ln>
          <a:effectLst/>
        </p:spPr>
      </p:pic>
    </p:spTree>
    <p:extLst>
      <p:ext uri="{BB962C8B-B14F-4D97-AF65-F5344CB8AC3E}">
        <p14:creationId xmlns:p14="http://schemas.microsoft.com/office/powerpoint/2010/main" val="18134912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Ingredient </a:t>
            </a:r>
            <a:r>
              <a:rPr lang="en-US" dirty="0"/>
              <a:t>Resources</a:t>
            </a:r>
          </a:p>
        </p:txBody>
      </p:sp>
      <p:pic>
        <p:nvPicPr>
          <p:cNvPr id="6" name="Content Placeholder 11"/>
          <p:cNvPicPr>
            <a:picLocks noChangeAspect="1"/>
          </p:cNvPicPr>
          <p:nvPr/>
        </p:nvPicPr>
        <p:blipFill rotWithShape="1">
          <a:blip r:embed="rId3">
            <a:extLst>
              <a:ext uri="{28A0092B-C50C-407E-A947-70E740481C1C}">
                <a14:useLocalDpi xmlns:a14="http://schemas.microsoft.com/office/drawing/2010/main" val="0"/>
              </a:ext>
            </a:extLst>
          </a:blip>
          <a:srcRect l="8657" t="8435" r="9000" b="3647"/>
          <a:stretch/>
        </p:blipFill>
        <p:spPr>
          <a:xfrm>
            <a:off x="439346" y="1923328"/>
            <a:ext cx="3879794" cy="3313991"/>
          </a:xfrm>
          <a:prstGeom prst="rect">
            <a:avLst/>
          </a:prstGeom>
        </p:spPr>
      </p:pic>
      <p:pic>
        <p:nvPicPr>
          <p:cNvPr id="7" name="Content Placeholder 6"/>
          <p:cNvPicPr>
            <a:picLocks noGrp="1" noChangeAspect="1"/>
          </p:cNvPicPr>
          <p:nvPr>
            <p:ph idx="1"/>
          </p:nvPr>
        </p:nvPicPr>
        <p:blipFill rotWithShape="1">
          <a:blip r:embed="rId4">
            <a:extLst>
              <a:ext uri="{28A0092B-C50C-407E-A947-70E740481C1C}">
                <a14:useLocalDpi xmlns:a14="http://schemas.microsoft.com/office/drawing/2010/main" val="0"/>
              </a:ext>
            </a:extLst>
          </a:blip>
          <a:srcRect l="7800" t="7734" r="8657" b="16481"/>
          <a:stretch/>
        </p:blipFill>
        <p:spPr>
          <a:xfrm>
            <a:off x="3514674" y="2186493"/>
            <a:ext cx="5242902" cy="3804874"/>
          </a:xfrm>
        </p:spPr>
      </p:pic>
    </p:spTree>
    <p:extLst>
      <p:ext uri="{BB962C8B-B14F-4D97-AF65-F5344CB8AC3E}">
        <p14:creationId xmlns:p14="http://schemas.microsoft.com/office/powerpoint/2010/main" val="13975648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0882"/>
            <a:ext cx="7886700" cy="1325563"/>
          </a:xfrm>
        </p:spPr>
        <p:txBody>
          <a:bodyPr/>
          <a:lstStyle/>
          <a:p>
            <a:r>
              <a:rPr lang="en-US" dirty="0" smtClean="0"/>
              <a:t>Family Sized Recipes</a:t>
            </a:r>
            <a:endParaRPr lang="en-US" dirty="0"/>
          </a:p>
        </p:txBody>
      </p:sp>
      <p:sp>
        <p:nvSpPr>
          <p:cNvPr id="3" name="Content Placeholder 2"/>
          <p:cNvSpPr>
            <a:spLocks noGrp="1"/>
          </p:cNvSpPr>
          <p:nvPr>
            <p:ph idx="1"/>
          </p:nvPr>
        </p:nvSpPr>
        <p:spPr>
          <a:xfrm>
            <a:off x="628650" y="1133995"/>
            <a:ext cx="7886700" cy="4351338"/>
          </a:xfrm>
        </p:spPr>
        <p:txBody>
          <a:bodyPr/>
          <a:lstStyle/>
          <a:p>
            <a:pPr>
              <a:buFont typeface="Wingdings" panose="05000000000000000000" pitchFamily="2" charset="2"/>
              <a:buChar char="ü"/>
            </a:pPr>
            <a:r>
              <a:rPr lang="en-US" dirty="0" smtClean="0"/>
              <a:t>Easy </a:t>
            </a:r>
            <a:r>
              <a:rPr lang="en-US" dirty="0"/>
              <a:t>to </a:t>
            </a:r>
            <a:r>
              <a:rPr lang="en-US" dirty="0" smtClean="0"/>
              <a:t>prepare, </a:t>
            </a:r>
            <a:r>
              <a:rPr lang="en-US" dirty="0"/>
              <a:t>tested recipes</a:t>
            </a:r>
          </a:p>
          <a:p>
            <a:pPr>
              <a:buFont typeface="Wingdings" panose="05000000000000000000" pitchFamily="2" charset="2"/>
              <a:buChar char="ü"/>
            </a:pPr>
            <a:r>
              <a:rPr lang="en-US" dirty="0"/>
              <a:t>Use </a:t>
            </a:r>
            <a:r>
              <a:rPr lang="en-US" dirty="0" smtClean="0"/>
              <a:t>low </a:t>
            </a:r>
            <a:r>
              <a:rPr lang="en-US" dirty="0"/>
              <a:t>cost, common </a:t>
            </a:r>
            <a:r>
              <a:rPr lang="en-US" dirty="0" smtClean="0"/>
              <a:t>ingredients</a:t>
            </a:r>
          </a:p>
          <a:p>
            <a:pPr>
              <a:buFont typeface="Wingdings" panose="05000000000000000000" pitchFamily="2" charset="2"/>
              <a:buChar char="ü"/>
            </a:pPr>
            <a:r>
              <a:rPr lang="en-US" dirty="0" smtClean="0"/>
              <a:t>Meet our nutritional criteria</a:t>
            </a:r>
            <a:endParaRPr lang="en-US" dirty="0"/>
          </a:p>
          <a:p>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817" t="7110" r="12599" b="25153"/>
          <a:stretch/>
        </p:blipFill>
        <p:spPr>
          <a:xfrm>
            <a:off x="1498832" y="2639676"/>
            <a:ext cx="5696475" cy="3898770"/>
          </a:xfrm>
          <a:prstGeom prst="rect">
            <a:avLst/>
          </a:prstGeom>
        </p:spPr>
      </p:pic>
    </p:spTree>
    <p:extLst>
      <p:ext uri="{BB962C8B-B14F-4D97-AF65-F5344CB8AC3E}">
        <p14:creationId xmlns:p14="http://schemas.microsoft.com/office/powerpoint/2010/main" val="35830646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9"/>
            <a:ext cx="7886700" cy="734097"/>
          </a:xfrm>
        </p:spPr>
        <p:txBody>
          <a:bodyPr/>
          <a:lstStyle/>
          <a:p>
            <a:r>
              <a:rPr lang="en-US" dirty="0" smtClean="0"/>
              <a:t>Kid’s Tasting Survey</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64608"/>
            <a:ext cx="8229600" cy="5132832"/>
          </a:xfrm>
          <a:prstGeom prst="rect">
            <a:avLst/>
          </a:prstGeom>
        </p:spPr>
      </p:pic>
    </p:spTree>
    <p:extLst>
      <p:ext uri="{BB962C8B-B14F-4D97-AF65-F5344CB8AC3E}">
        <p14:creationId xmlns:p14="http://schemas.microsoft.com/office/powerpoint/2010/main" val="11424462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7208" y="365129"/>
            <a:ext cx="3910519" cy="1325563"/>
          </a:xfrm>
        </p:spPr>
        <p:txBody>
          <a:bodyPr>
            <a:normAutofit/>
          </a:bodyPr>
          <a:lstStyle/>
          <a:p>
            <a:r>
              <a:rPr lang="en-US" dirty="0" smtClean="0"/>
              <a:t>Kid </a:t>
            </a:r>
            <a:r>
              <a:rPr lang="en-US" dirty="0"/>
              <a:t>Approved</a:t>
            </a:r>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9086" t="7216" r="10916" b="26069"/>
          <a:stretch/>
        </p:blipFill>
        <p:spPr>
          <a:xfrm>
            <a:off x="1397135" y="2039274"/>
            <a:ext cx="6647543" cy="4435038"/>
          </a:xfr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5486" y="365129"/>
            <a:ext cx="1525884" cy="1551315"/>
          </a:xfrm>
          <a:prstGeom prst="rect">
            <a:avLst/>
          </a:prstGeom>
        </p:spPr>
      </p:pic>
    </p:spTree>
    <p:extLst>
      <p:ext uri="{BB962C8B-B14F-4D97-AF65-F5344CB8AC3E}">
        <p14:creationId xmlns:p14="http://schemas.microsoft.com/office/powerpoint/2010/main" val="36320229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Quantity Recipes</a:t>
            </a:r>
            <a:endParaRPr lang="en-US" dirty="0"/>
          </a:p>
        </p:txBody>
      </p:sp>
      <p:sp>
        <p:nvSpPr>
          <p:cNvPr id="3" name="Content Placeholder 2"/>
          <p:cNvSpPr>
            <a:spLocks noGrp="1"/>
          </p:cNvSpPr>
          <p:nvPr>
            <p:ph idx="1"/>
          </p:nvPr>
        </p:nvSpPr>
        <p:spPr>
          <a:xfrm>
            <a:off x="628650" y="1825625"/>
            <a:ext cx="2765904" cy="4351338"/>
          </a:xfrm>
        </p:spPr>
        <p:txBody>
          <a:bodyPr/>
          <a:lstStyle/>
          <a:p>
            <a:pPr>
              <a:buFont typeface="Wingdings" panose="05000000000000000000" pitchFamily="2" charset="2"/>
              <a:buChar char="ü"/>
            </a:pPr>
            <a:r>
              <a:rPr lang="en-US" altLang="en-US" dirty="0">
                <a:latin typeface="Calibri" panose="020F0502020204030204" pitchFamily="34" charset="0"/>
                <a:cs typeface="Calibri" panose="020F0502020204030204" pitchFamily="34" charset="0"/>
              </a:rPr>
              <a:t>70+ quantified recipes</a:t>
            </a:r>
          </a:p>
          <a:p>
            <a:pPr>
              <a:buFont typeface="Wingdings" panose="05000000000000000000" pitchFamily="2" charset="2"/>
              <a:buChar char="ü"/>
            </a:pPr>
            <a:r>
              <a:rPr lang="en-US" altLang="en-US" dirty="0">
                <a:latin typeface="Calibri" panose="020F0502020204030204" pitchFamily="34" charset="0"/>
                <a:cs typeface="Calibri" panose="020F0502020204030204" pitchFamily="34" charset="0"/>
              </a:rPr>
              <a:t>Analyzed by Child Nutrition Specialists to meet the USDA meal pattern requirements for schools and child centers</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8205" t="26803" r="11686" b="4625"/>
          <a:stretch/>
        </p:blipFill>
        <p:spPr>
          <a:xfrm>
            <a:off x="3430028" y="2003188"/>
            <a:ext cx="5405478" cy="3701576"/>
          </a:xfrm>
          <a:prstGeom prst="rect">
            <a:avLst/>
          </a:prstGeom>
        </p:spPr>
      </p:pic>
    </p:spTree>
    <p:extLst>
      <p:ext uri="{BB962C8B-B14F-4D97-AF65-F5344CB8AC3E}">
        <p14:creationId xmlns:p14="http://schemas.microsoft.com/office/powerpoint/2010/main" val="4201591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rotWithShape="1">
          <a:blip r:embed="rId3">
            <a:extLst>
              <a:ext uri="{28A0092B-C50C-407E-A947-70E740481C1C}">
                <a14:useLocalDpi xmlns:a14="http://schemas.microsoft.com/office/drawing/2010/main" val="0"/>
              </a:ext>
            </a:extLst>
          </a:blip>
          <a:srcRect l="5227" t="12081" r="7114" b="15871"/>
          <a:stretch/>
        </p:blipFill>
        <p:spPr>
          <a:xfrm rot="21248425">
            <a:off x="284654" y="713970"/>
            <a:ext cx="5973001" cy="3927453"/>
          </a:xfr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4994" t="11805" r="6702" b="11230"/>
          <a:stretch/>
        </p:blipFill>
        <p:spPr>
          <a:xfrm rot="244036">
            <a:off x="3271157" y="2516386"/>
            <a:ext cx="5571286" cy="3884693"/>
          </a:xfrm>
          <a:prstGeom prst="rect">
            <a:avLst/>
          </a:prstGeom>
        </p:spPr>
      </p:pic>
      <p:sp>
        <p:nvSpPr>
          <p:cNvPr id="2" name="Oval 1"/>
          <p:cNvSpPr/>
          <p:nvPr/>
        </p:nvSpPr>
        <p:spPr>
          <a:xfrm rot="273131">
            <a:off x="4588042" y="2980823"/>
            <a:ext cx="946484" cy="3368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rot="21323237">
            <a:off x="3102964" y="1277938"/>
            <a:ext cx="946484" cy="3368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rot="317729">
            <a:off x="6068813" y="3106567"/>
            <a:ext cx="946484" cy="3368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21319584">
            <a:off x="1491916" y="1420616"/>
            <a:ext cx="946484" cy="3368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82691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30757" y="1866010"/>
            <a:ext cx="3647873" cy="2005599"/>
          </a:xfrm>
        </p:spPr>
        <p:txBody>
          <a:bodyPr>
            <a:normAutofit/>
          </a:bodyPr>
          <a:lstStyle/>
          <a:p>
            <a:r>
              <a:rPr lang="en-US" dirty="0">
                <a:solidFill>
                  <a:schemeClr val="bg1"/>
                </a:solidFill>
              </a:rPr>
              <a:t>Roosevelt Elementary Grants Pass </a:t>
            </a:r>
            <a:endParaRPr lang="en-US" dirty="0" smtClean="0">
              <a:solidFill>
                <a:schemeClr val="bg1"/>
              </a:solidFill>
            </a:endParaRPr>
          </a:p>
          <a:p>
            <a:r>
              <a:rPr lang="en-US" dirty="0" smtClean="0">
                <a:solidFill>
                  <a:schemeClr val="bg1"/>
                </a:solidFill>
              </a:rPr>
              <a:t>Special </a:t>
            </a:r>
            <a:r>
              <a:rPr lang="en-US" dirty="0">
                <a:solidFill>
                  <a:schemeClr val="bg1"/>
                </a:solidFill>
              </a:rPr>
              <a:t>Event Food Hero Popeye Smoothie Tasting</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6860"/>
          <a:stretch/>
        </p:blipFill>
        <p:spPr>
          <a:xfrm>
            <a:off x="228904" y="333206"/>
            <a:ext cx="4762703" cy="6065982"/>
          </a:xfrm>
          <a:prstGeom prst="rect">
            <a:avLst/>
          </a:prstGeom>
        </p:spPr>
      </p:pic>
    </p:spTree>
    <p:extLst>
      <p:ext uri="{BB962C8B-B14F-4D97-AF65-F5344CB8AC3E}">
        <p14:creationId xmlns:p14="http://schemas.microsoft.com/office/powerpoint/2010/main" val="19714823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4705" y="5007759"/>
            <a:ext cx="7886700" cy="1500187"/>
          </a:xfrm>
        </p:spPr>
        <p:txBody>
          <a:bodyPr/>
          <a:lstStyle/>
          <a:p>
            <a:r>
              <a:rPr lang="en-US" dirty="0" smtClean="0">
                <a:solidFill>
                  <a:schemeClr val="bg1"/>
                </a:solidFill>
              </a:rPr>
              <a:t>Try It Tuesday –  Food Hero Cowboy Salad</a:t>
            </a:r>
          </a:p>
          <a:p>
            <a:pPr algn="r"/>
            <a:r>
              <a:rPr lang="en-US" dirty="0" smtClean="0">
                <a:solidFill>
                  <a:schemeClr val="bg1"/>
                </a:solidFill>
              </a:rPr>
              <a:t>Bethel School District</a:t>
            </a:r>
            <a:endParaRPr lang="en-US"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569" y="359925"/>
            <a:ext cx="6452975" cy="4258964"/>
          </a:xfrm>
          <a:prstGeom prst="rect">
            <a:avLst/>
          </a:prstGeom>
        </p:spPr>
      </p:pic>
    </p:spTree>
    <p:extLst>
      <p:ext uri="{BB962C8B-B14F-4D97-AF65-F5344CB8AC3E}">
        <p14:creationId xmlns:p14="http://schemas.microsoft.com/office/powerpoint/2010/main" val="41839125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_4x3-brand_fonts" id="{0A796448-5AA0-584F-8919-5E27420D057A}" vid="{F05BA2C0-1816-9247-9853-242B0B972A7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Presentation_template_4x3-brand_fonts (1)</Template>
  <TotalTime>1384</TotalTime>
  <Words>845</Words>
  <Application>Microsoft Office PowerPoint</Application>
  <PresentationFormat>On-screen Show (4:3)</PresentationFormat>
  <Paragraphs>82</Paragraphs>
  <Slides>18</Slides>
  <Notes>18</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Calibri</vt:lpstr>
      <vt:lpstr>Calibri Light</vt:lpstr>
      <vt:lpstr>Kievit Offc</vt:lpstr>
      <vt:lpstr>Rufina-Stencil-Bold</vt:lpstr>
      <vt:lpstr>Stratum2 Bold</vt:lpstr>
      <vt:lpstr>Times New Roman</vt:lpstr>
      <vt:lpstr>Wingdings</vt:lpstr>
      <vt:lpstr>Office Theme</vt:lpstr>
      <vt:lpstr>1_Office Theme</vt:lpstr>
      <vt:lpstr>Success Stories:  Deepening Connections Between Food Hero and School Meals   Sara Wilson Wolfe, MS, RDN, and Elaine Schrumpf, MS, OSU Extension Service Crista Hawkins, RDN, LD, and Erin Hirte, RDN, LD, Oregon Dairy and Nutrition Council </vt:lpstr>
      <vt:lpstr>Ingredient Resources</vt:lpstr>
      <vt:lpstr>Family Sized Recipes</vt:lpstr>
      <vt:lpstr>Kid’s Tasting Survey</vt:lpstr>
      <vt:lpstr>Kid Approved</vt:lpstr>
      <vt:lpstr>Quantity Recipes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Blender Bike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Jackson, Brooke M</cp:lastModifiedBy>
  <cp:revision>89</cp:revision>
  <dcterms:created xsi:type="dcterms:W3CDTF">2017-09-28T05:28:39Z</dcterms:created>
  <dcterms:modified xsi:type="dcterms:W3CDTF">2018-04-23T19:43:43Z</dcterms:modified>
</cp:coreProperties>
</file>